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Raleway"/>
      <p:regular r:id="rId51"/>
      <p:bold r:id="rId52"/>
      <p:italic r:id="rId53"/>
      <p:boldItalic r:id="rId54"/>
    </p:embeddedFont>
    <p:embeddedFont>
      <p:font typeface="Lato"/>
      <p:regular r:id="rId55"/>
      <p:bold r:id="rId56"/>
      <p:italic r:id="rId57"/>
      <p:boldItalic r:id="rId58"/>
    </p:embeddedFont>
    <p:embeddedFont>
      <p:font typeface="Maven Pro"/>
      <p:regular r:id="rId59"/>
      <p:bold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C5C7843-5964-42E9-A33D-E0D31DC5A714}">
  <a:tblStyle styleId="{1C5C7843-5964-42E9-A33D-E0D31DC5A71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avenPro-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regular.fntdata"/><Relationship Id="rId50" Type="http://schemas.openxmlformats.org/officeDocument/2006/relationships/slide" Target="slides/slide44.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5.xml"/><Relationship Id="rId55" Type="http://schemas.openxmlformats.org/officeDocument/2006/relationships/font" Target="fonts/Lato-regular.fntdata"/><Relationship Id="rId10" Type="http://schemas.openxmlformats.org/officeDocument/2006/relationships/slide" Target="slides/slide4.xml"/><Relationship Id="rId54" Type="http://schemas.openxmlformats.org/officeDocument/2006/relationships/font" Target="fonts/Raleway-boldItalic.fntdata"/><Relationship Id="rId13" Type="http://schemas.openxmlformats.org/officeDocument/2006/relationships/slide" Target="slides/slide7.xml"/><Relationship Id="rId57" Type="http://schemas.openxmlformats.org/officeDocument/2006/relationships/font" Target="fonts/Lato-italic.fntdata"/><Relationship Id="rId12" Type="http://schemas.openxmlformats.org/officeDocument/2006/relationships/slide" Target="slides/slide6.xml"/><Relationship Id="rId56" Type="http://schemas.openxmlformats.org/officeDocument/2006/relationships/font" Target="fonts/Lato-bold.fntdata"/><Relationship Id="rId15" Type="http://schemas.openxmlformats.org/officeDocument/2006/relationships/slide" Target="slides/slide9.xml"/><Relationship Id="rId59" Type="http://schemas.openxmlformats.org/officeDocument/2006/relationships/font" Target="fonts/MavenPro-regular.fntdata"/><Relationship Id="rId14" Type="http://schemas.openxmlformats.org/officeDocument/2006/relationships/slide" Target="slides/slide8.xml"/><Relationship Id="rId58"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64b489fdc_3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64b489fdc_3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64b489fd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64b489fd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564b489fdc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564b489fdc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564b489fdc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564b489fdc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64b489fd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64b489fd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64b489fdc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64b489fdc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64b489fdc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64b489fdc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64b489fdc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64b489fdc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564b489fdc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64b489fdc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64b489fdc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64b489fdc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57d1a1786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57d1a1786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main work of our proje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64b489fd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64b489fd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64b489fdc_7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64b489fdc_7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64b489fdc_7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64b489fdc_7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64b489fdc_7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64b489fdc_7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64b489fdc_7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64b489fdc_7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64b489fdc_7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64b489fdc_7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64b489fdc_7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64b489fdc_7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564b489fdc_7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64b489fdc_7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564b489fdc_7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64b489fdc_7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64b489fdc_7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64b489fdc_7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7d1a17863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7d1a17863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dataset download from kaggle</a:t>
            </a:r>
            <a:endParaRPr/>
          </a:p>
          <a:p>
            <a:pPr indent="0" lvl="0" marL="0" rtl="0" algn="l">
              <a:spcBef>
                <a:spcPts val="0"/>
              </a:spcBef>
              <a:spcAft>
                <a:spcPts val="0"/>
              </a:spcAft>
              <a:buNone/>
            </a:pPr>
            <a:r>
              <a:rPr lang="zh-CN"/>
              <a:t>and using Asso</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564b489fdc_7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564b489fdc_7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564b489fdc_7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564b489fdc_7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64b489fdc_7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64b489fdc_7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564b489fdc_7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64b489fdc_7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64b489fdc_1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64b489fdc_1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7d1a17863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57d1a17863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564b489fd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564b489fd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0 focuses on </a:t>
            </a:r>
            <a:r>
              <a:rPr lang="zh-CN"/>
              <a:t>whether the mobile phone support wifi.</a:t>
            </a:r>
            <a:endParaRPr/>
          </a:p>
          <a:p>
            <a:pPr indent="0" lvl="0" marL="0" rtl="0" algn="l">
              <a:spcBef>
                <a:spcPts val="0"/>
              </a:spcBef>
              <a:spcAft>
                <a:spcPts val="0"/>
              </a:spcAft>
              <a:buNone/>
            </a:pPr>
            <a:r>
              <a:rPr lang="zh-CN"/>
              <a:t>Class 1 focuses on the mobile depth.</a:t>
            </a:r>
            <a:endParaRPr/>
          </a:p>
          <a:p>
            <a:pPr indent="0" lvl="0" marL="0" rtl="0" algn="l">
              <a:spcBef>
                <a:spcPts val="0"/>
              </a:spcBef>
              <a:spcAft>
                <a:spcPts val="0"/>
              </a:spcAft>
              <a:buNone/>
            </a:pPr>
            <a:r>
              <a:rPr lang="zh-CN"/>
              <a:t>Touch screen has a big influence on Class2.</a:t>
            </a:r>
            <a:endParaRPr/>
          </a:p>
          <a:p>
            <a:pPr indent="0" lvl="0" marL="0" rtl="0" algn="l">
              <a:spcBef>
                <a:spcPts val="0"/>
              </a:spcBef>
              <a:spcAft>
                <a:spcPts val="0"/>
              </a:spcAft>
              <a:buNone/>
            </a:pPr>
            <a:r>
              <a:rPr lang="zh-CN"/>
              <a:t>In conclusion, the network condition(wifi,4g,3g) is closely related to the price of mobile phone.  Although the coefficients of the phone weight, the battery power and the storage space are small, they have a wide range of influence.</a:t>
            </a:r>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564b489fd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564b489fd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564b489fd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564b489fd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57d1a17863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7d1a17863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a:t>
            </a:r>
            <a:r>
              <a:rPr lang="zh-CN"/>
              <a:t>he figure shows the relation of px_height and px_width since the coefficients and odds ratios of these two attributes are nearly the same for each class.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7d1a17863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7d1a17863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050">
                <a:solidFill>
                  <a:srgbClr val="47494D"/>
                </a:solidFill>
              </a:rPr>
              <a:t>1st of data propreces is da des</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here list all of attributes in our dataset, including battery power, Has bluetooth or not, speed at which microprocessor executes instructions, one sim or dual sim support,Front Camera and primary camera pixels,Internal Memory,Mobile Depth in cm,Weight of mobile phone</a:t>
            </a:r>
            <a:endParaRPr sz="1050">
              <a:solidFill>
                <a:srgbClr val="47494D"/>
              </a:solidFill>
            </a:endParaRPr>
          </a:p>
          <a:p>
            <a:pPr indent="0" lvl="0" marL="0" rtl="0" algn="l">
              <a:lnSpc>
                <a:spcPct val="115000"/>
              </a:lnSpc>
              <a:spcBef>
                <a:spcPts val="0"/>
              </a:spcBef>
              <a:spcAft>
                <a:spcPts val="0"/>
              </a:spcAft>
              <a:buNone/>
            </a:pPr>
            <a:r>
              <a:t/>
            </a:r>
            <a:endParaRPr sz="1050">
              <a:solidFill>
                <a:srgbClr val="47494D"/>
              </a:solidFill>
            </a:endParaRPr>
          </a:p>
          <a:p>
            <a:pPr indent="0" lvl="0" marL="0" rtl="0" algn="l">
              <a:lnSpc>
                <a:spcPct val="115000"/>
              </a:lnSpc>
              <a:spcBef>
                <a:spcPts val="0"/>
              </a:spcBef>
              <a:spcAft>
                <a:spcPts val="0"/>
              </a:spcAft>
              <a:buNone/>
            </a:pPr>
            <a:r>
              <a:t/>
            </a:r>
            <a:endParaRPr sz="1050">
              <a:solidFill>
                <a:srgbClr val="47494D"/>
              </a:solidFill>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564b489fd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564b489fd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0: 4g,  mobile phone depth, clock speed</a:t>
            </a:r>
            <a:endParaRPr/>
          </a:p>
          <a:p>
            <a:pPr indent="0" lvl="0" marL="0" rtl="0" algn="l">
              <a:spcBef>
                <a:spcPts val="0"/>
              </a:spcBef>
              <a:spcAft>
                <a:spcPts val="0"/>
              </a:spcAft>
              <a:buNone/>
            </a:pPr>
            <a:r>
              <a:rPr lang="zh-CN"/>
              <a:t>Class 1: mobile phone depth, 4g</a:t>
            </a:r>
            <a:endParaRPr/>
          </a:p>
          <a:p>
            <a:pPr indent="0" lvl="0" marL="0" rtl="0" algn="l">
              <a:spcBef>
                <a:spcPts val="0"/>
              </a:spcBef>
              <a:spcAft>
                <a:spcPts val="0"/>
              </a:spcAft>
              <a:buNone/>
            </a:pPr>
            <a:r>
              <a:rPr lang="zh-CN"/>
              <a:t>Class 2: wifi</a:t>
            </a:r>
            <a:endParaRPr/>
          </a:p>
          <a:p>
            <a:pPr indent="0" lvl="0" marL="0" rtl="0" algn="l">
              <a:spcBef>
                <a:spcPts val="0"/>
              </a:spcBef>
              <a:spcAft>
                <a:spcPts val="0"/>
              </a:spcAft>
              <a:buNone/>
            </a:pPr>
            <a:r>
              <a:rPr lang="zh-CN"/>
              <a:t>bluetooth and touch screen has great impact on classification.</a:t>
            </a:r>
            <a:endParaRPr/>
          </a:p>
          <a:p>
            <a:pPr indent="0" lvl="0" marL="0" rtl="0" algn="l">
              <a:spcBef>
                <a:spcPts val="0"/>
              </a:spcBef>
              <a:spcAft>
                <a:spcPts val="0"/>
              </a:spcAft>
              <a:buNone/>
            </a:pPr>
            <a:r>
              <a:rPr lang="zh-CN"/>
              <a:t>It is interesting that the number of cores of processor almost has impact for classification, and only Class 0 cares a lot about the speed at which microprocessor executes instructions.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64b489fd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64b489fd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564b489fd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564b489fd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Logistic has better performance than SimpleLogistic </a:t>
            </a:r>
            <a:endParaRPr/>
          </a:p>
          <a:p>
            <a:pPr indent="0" lvl="0" marL="0" rtl="0" algn="l">
              <a:spcBef>
                <a:spcPts val="0"/>
              </a:spcBef>
              <a:spcAft>
                <a:spcPts val="0"/>
              </a:spcAft>
              <a:buNone/>
            </a:pPr>
            <a:r>
              <a:rPr lang="zh-CN"/>
              <a:t>The accuracy of Logistic is a bit higher.</a:t>
            </a:r>
            <a:endParaRPr/>
          </a:p>
          <a:p>
            <a:pPr indent="0" lvl="0" marL="0" rtl="0" algn="l">
              <a:spcBef>
                <a:spcPts val="0"/>
              </a:spcBef>
              <a:spcAft>
                <a:spcPts val="0"/>
              </a:spcAft>
              <a:buNone/>
            </a:pPr>
            <a:r>
              <a:rPr lang="zh-CN"/>
              <a:t>For SimpleLogistic model, the relative absolute error and mean absolute error is higher,so the stability of it is worse than Logistic.</a:t>
            </a:r>
            <a:endParaRPr/>
          </a:p>
          <a:p>
            <a:pPr indent="0" lvl="0" marL="0" rtl="0" algn="l">
              <a:spcBef>
                <a:spcPts val="0"/>
              </a:spcBef>
              <a:spcAft>
                <a:spcPts val="0"/>
              </a:spcAft>
              <a:buNone/>
            </a:pPr>
            <a:r>
              <a:rPr lang="zh-CN"/>
              <a:t>SimpleLogistic  model  has  a  built-in  attribute  selection  which  may  let  the  model  to ignore some special attributes, e.g. the clock speed for Class 0.</a:t>
            </a:r>
            <a:endParaRPr/>
          </a:p>
          <a:p>
            <a:pPr indent="0" lvl="0" marL="0" rtl="0" algn="l">
              <a:spcBef>
                <a:spcPts val="0"/>
              </a:spcBef>
              <a:spcAft>
                <a:spcPts val="0"/>
              </a:spcAft>
              <a:buNone/>
            </a:pPr>
            <a:r>
              <a:rPr lang="zh-CN"/>
              <a:t>The Margin Curve of Logistic model is better than SimpleLogistic.</a:t>
            </a:r>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564b489fdc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564b489fdc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We collect information about several mobile phones as the test set to predict the mobile price according to their performance, and using Random Forest to predict the price range of those mobile respectively.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Through the result combined with the real world, we could find the practical prediction accuracy of classification model is higher than the regression model, which just verified that the logistic regression does not fit the data with many attributes.</a:t>
            </a:r>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564b489fd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564b489fd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7d1a17863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7d1a17863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050">
                <a:solidFill>
                  <a:srgbClr val="47494D"/>
                </a:solidFill>
              </a:rPr>
              <a:t>n_cores:	Number of cores of processor</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Pixel Resolution Height and Width</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ram:	Random Access Memory in Mega Bytes</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Screen Height and width of mobile in cm</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longest time that a single battery charge will last when you are</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the last one is the target variable with value of 0(low cost), 1(medium cost), 2(high cost) and 3(very high cost). corresponding to </a:t>
            </a:r>
            <a:endParaRPr sz="1050">
              <a:solidFill>
                <a:srgbClr val="47494D"/>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7d1a17863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7d1a17863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zh-CN">
                <a:solidFill>
                  <a:srgbClr val="A09FA0"/>
                </a:solidFill>
                <a:latin typeface="Verdana"/>
                <a:ea typeface="Verdana"/>
                <a:cs typeface="Verdana"/>
                <a:sym typeface="Verdana"/>
              </a:rPr>
              <a:t> Pie chart shows the boolean type of </a:t>
            </a:r>
            <a:endParaRPr b="1">
              <a:solidFill>
                <a:srgbClr val="A09FA0"/>
              </a:solidFill>
              <a:latin typeface="Verdana"/>
              <a:ea typeface="Verdana"/>
              <a:cs typeface="Verdana"/>
              <a:sym typeface="Verdana"/>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57d1a17863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7d1a17863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050">
                <a:solidFill>
                  <a:srgbClr val="47494D"/>
                </a:solidFill>
              </a:rPr>
              <a:t>histogram</a:t>
            </a:r>
            <a:endParaRPr sz="1050">
              <a:solidFill>
                <a:srgbClr val="47494D"/>
              </a:solidFill>
            </a:endParaRPr>
          </a:p>
          <a:p>
            <a:pPr indent="0" lvl="0" marL="0" rtl="0" algn="l">
              <a:lnSpc>
                <a:spcPct val="115000"/>
              </a:lnSpc>
              <a:spcBef>
                <a:spcPts val="0"/>
              </a:spcBef>
              <a:spcAft>
                <a:spcPts val="0"/>
              </a:spcAft>
              <a:buNone/>
            </a:pPr>
            <a:r>
              <a:rPr lang="zh-CN" sz="1050">
                <a:solidFill>
                  <a:srgbClr val="47494D"/>
                </a:solidFill>
              </a:rPr>
              <a:t>shows the distribution of boolean and numeric attributes respec</a:t>
            </a:r>
            <a:endParaRPr sz="1050">
              <a:solidFill>
                <a:srgbClr val="47494D"/>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7d1a17863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7d1a17863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from the</a:t>
            </a:r>
            <a:r>
              <a:rPr lang="zh-CN"/>
              <a:t> heatmap which shows the relationship between each attributes(compute </a:t>
            </a:r>
            <a:r>
              <a:rPr lang="zh-CN"/>
              <a:t>the correlation coefficient </a:t>
            </a:r>
            <a:r>
              <a:rPr lang="zh-CN"/>
              <a:t>), and you can see the attribute of pc and fc, four g and three g, </a:t>
            </a:r>
            <a:r>
              <a:rPr lang="zh-CN"/>
              <a:t>ram and price range </a:t>
            </a:r>
            <a:r>
              <a:rPr lang="zh-CN"/>
              <a:t>are correlated to each other, which means they have some relationship that we should find out.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64b489fdc_3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64b489fdc_3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there are two steps. 1st step is </a:t>
            </a:r>
            <a:endParaRPr/>
          </a:p>
          <a:p>
            <a:pPr indent="0" lvl="0" marL="0" rtl="0" algn="l">
              <a:spcBef>
                <a:spcPts val="0"/>
              </a:spcBef>
              <a:spcAft>
                <a:spcPts val="0"/>
              </a:spcAft>
              <a:buNone/>
            </a:pPr>
            <a:r>
              <a:rPr lang="zh-CN"/>
              <a:t>2 step is noise analysis</a:t>
            </a:r>
            <a:endParaRPr/>
          </a:p>
          <a:p>
            <a:pPr indent="0" lvl="0" marL="0" rtl="0" algn="l">
              <a:spcBef>
                <a:spcPts val="0"/>
              </a:spcBef>
              <a:spcAft>
                <a:spcPts val="0"/>
              </a:spcAft>
              <a:buNone/>
            </a:pPr>
            <a:r>
              <a:rPr lang="zh-CN"/>
              <a:t>from the visualization of weka, we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aggle.com/iabhishekofficial/mobile-price-classification" TargetMode="External"/><Relationship Id="rId4" Type="http://schemas.openxmlformats.org/officeDocument/2006/relationships/hyperlink" Target="https://www.kaggle.com/iabhishekofficial/mobile-price-classification"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1.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 Id="rId3"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9.png"/><Relationship Id="rId4" Type="http://schemas.openxmlformats.org/officeDocument/2006/relationships/image" Target="../media/image1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latin typeface="Maven Pro"/>
                <a:ea typeface="Maven Pro"/>
                <a:cs typeface="Maven Pro"/>
                <a:sym typeface="Maven Pro"/>
              </a:rPr>
              <a:t>DATA MINING PROJECT</a:t>
            </a:r>
            <a:endParaRPr>
              <a:latin typeface="Maven Pro"/>
              <a:ea typeface="Maven Pro"/>
              <a:cs typeface="Maven Pro"/>
              <a:sym typeface="Maven Pro"/>
            </a:endParaRPr>
          </a:p>
          <a:p>
            <a:pPr indent="0" lvl="0" marL="0" rtl="0" algn="l">
              <a:spcBef>
                <a:spcPts val="0"/>
              </a:spcBef>
              <a:spcAft>
                <a:spcPts val="0"/>
              </a:spcAft>
              <a:buNone/>
            </a:pPr>
            <a:r>
              <a:t/>
            </a:r>
            <a:endParaRPr/>
          </a:p>
        </p:txBody>
      </p:sp>
      <p:sp>
        <p:nvSpPr>
          <p:cNvPr id="87" name="Google Shape;87;p13"/>
          <p:cNvSpPr txBox="1"/>
          <p:nvPr>
            <p:ph idx="1" type="subTitle"/>
          </p:nvPr>
        </p:nvSpPr>
        <p:spPr>
          <a:xfrm>
            <a:off x="433325" y="2571750"/>
            <a:ext cx="79827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                                                                   </a:t>
            </a:r>
            <a:r>
              <a:rPr lang="zh-CN">
                <a:latin typeface="Maven Pro"/>
                <a:ea typeface="Maven Pro"/>
                <a:cs typeface="Maven Pro"/>
                <a:sym typeface="Maven Pro"/>
              </a:rPr>
              <a:t> </a:t>
            </a:r>
            <a:r>
              <a:rPr lang="zh-CN">
                <a:latin typeface="Maven Pro"/>
                <a:ea typeface="Maven Pro"/>
                <a:cs typeface="Maven Pro"/>
                <a:sym typeface="Maven Pro"/>
              </a:rPr>
              <a:t>Mobile Price and Parameters Analysis based on Weka</a:t>
            </a:r>
            <a:endParaRPr>
              <a:latin typeface="Maven Pro"/>
              <a:ea typeface="Maven Pro"/>
              <a:cs typeface="Maven Pro"/>
              <a:sym typeface="Maven Pro"/>
            </a:endParaRPr>
          </a:p>
        </p:txBody>
      </p:sp>
      <p:sp>
        <p:nvSpPr>
          <p:cNvPr id="88" name="Google Shape;88;p13"/>
          <p:cNvSpPr txBox="1"/>
          <p:nvPr/>
        </p:nvSpPr>
        <p:spPr>
          <a:xfrm>
            <a:off x="5277975" y="3473825"/>
            <a:ext cx="2566200" cy="12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a:latin typeface="Maven Pro"/>
                <a:ea typeface="Maven Pro"/>
                <a:cs typeface="Maven Pro"/>
                <a:sym typeface="Maven Pro"/>
              </a:rPr>
              <a:t>Yu SU 		55323707</a:t>
            </a:r>
            <a:endParaRPr>
              <a:latin typeface="Maven Pro"/>
              <a:ea typeface="Maven Pro"/>
              <a:cs typeface="Maven Pro"/>
              <a:sym typeface="Maven Pro"/>
            </a:endParaRPr>
          </a:p>
          <a:p>
            <a:pPr indent="0" lvl="0" marL="0" rtl="0" algn="l">
              <a:spcBef>
                <a:spcPts val="0"/>
              </a:spcBef>
              <a:spcAft>
                <a:spcPts val="0"/>
              </a:spcAft>
              <a:buNone/>
            </a:pPr>
            <a:r>
              <a:rPr lang="zh-CN">
                <a:latin typeface="Maven Pro"/>
                <a:ea typeface="Maven Pro"/>
                <a:cs typeface="Maven Pro"/>
                <a:sym typeface="Maven Pro"/>
              </a:rPr>
              <a:t>Xinpin XU    	55362327</a:t>
            </a:r>
            <a:endParaRPr>
              <a:latin typeface="Maven Pro"/>
              <a:ea typeface="Maven Pro"/>
              <a:cs typeface="Maven Pro"/>
              <a:sym typeface="Maven Pro"/>
            </a:endParaRPr>
          </a:p>
          <a:p>
            <a:pPr indent="0" lvl="0" marL="0" rtl="0" algn="l">
              <a:spcBef>
                <a:spcPts val="0"/>
              </a:spcBef>
              <a:spcAft>
                <a:spcPts val="0"/>
              </a:spcAft>
              <a:buNone/>
            </a:pPr>
            <a:r>
              <a:rPr lang="zh-CN">
                <a:latin typeface="Maven Pro"/>
                <a:ea typeface="Maven Pro"/>
                <a:cs typeface="Maven Pro"/>
                <a:sym typeface="Maven Pro"/>
              </a:rPr>
              <a:t>Peiyu LI		55327269</a:t>
            </a:r>
            <a:endParaRPr>
              <a:latin typeface="Maven Pro"/>
              <a:ea typeface="Maven Pro"/>
              <a:cs typeface="Maven Pro"/>
              <a:sym typeface="Maven Pro"/>
            </a:endParaRPr>
          </a:p>
          <a:p>
            <a:pPr indent="0" lvl="0" marL="0" rtl="0" algn="l">
              <a:spcBef>
                <a:spcPts val="0"/>
              </a:spcBef>
              <a:spcAft>
                <a:spcPts val="0"/>
              </a:spcAft>
              <a:buNone/>
            </a:pPr>
            <a:r>
              <a:rPr lang="zh-CN">
                <a:latin typeface="Maven Pro"/>
                <a:ea typeface="Maven Pro"/>
                <a:cs typeface="Maven Pro"/>
                <a:sym typeface="Maven Pro"/>
              </a:rPr>
              <a:t>Zhonghao YIN	55308083</a:t>
            </a:r>
            <a:endParaRPr>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2.2 Data cleaning</a:t>
            </a:r>
            <a:endParaRPr/>
          </a:p>
        </p:txBody>
      </p:sp>
      <p:sp>
        <p:nvSpPr>
          <p:cNvPr id="151" name="Google Shape;151;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delete the instance whose </a:t>
            </a:r>
            <a:endParaRPr/>
          </a:p>
          <a:p>
            <a:pPr indent="0" lvl="0" marL="0" rtl="0" algn="l">
              <a:spcBef>
                <a:spcPts val="1600"/>
              </a:spcBef>
              <a:spcAft>
                <a:spcPts val="1600"/>
              </a:spcAft>
              <a:buNone/>
            </a:pPr>
            <a:r>
              <a:rPr lang="zh-CN"/>
              <a:t> resolution pixel height &lt; 50  </a:t>
            </a:r>
            <a:endParaRPr/>
          </a:p>
        </p:txBody>
      </p:sp>
      <p:pic>
        <p:nvPicPr>
          <p:cNvPr id="152" name="Google Shape;152;p22"/>
          <p:cNvPicPr preferRelativeResize="0"/>
          <p:nvPr/>
        </p:nvPicPr>
        <p:blipFill>
          <a:blip r:embed="rId3">
            <a:alphaModFix/>
          </a:blip>
          <a:stretch>
            <a:fillRect/>
          </a:stretch>
        </p:blipFill>
        <p:spPr>
          <a:xfrm>
            <a:off x="3134310" y="1605062"/>
            <a:ext cx="5889716" cy="3208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 Association Rules</a:t>
            </a:r>
            <a:endParaRPr/>
          </a:p>
        </p:txBody>
      </p:sp>
      <p:sp>
        <p:nvSpPr>
          <p:cNvPr id="158" name="Google Shape;158;p23"/>
          <p:cNvSpPr txBox="1"/>
          <p:nvPr>
            <p:ph idx="1" type="body"/>
          </p:nvPr>
        </p:nvSpPr>
        <p:spPr>
          <a:xfrm>
            <a:off x="729450" y="1692050"/>
            <a:ext cx="7688700" cy="3025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zh-CN" sz="1800"/>
              <a:t>20 attributes</a:t>
            </a:r>
            <a:endParaRPr b="1" sz="1800"/>
          </a:p>
          <a:p>
            <a:pPr indent="-342900" lvl="0" marL="457200" rtl="0" algn="l">
              <a:spcBef>
                <a:spcPts val="0"/>
              </a:spcBef>
              <a:spcAft>
                <a:spcPts val="0"/>
              </a:spcAft>
              <a:buSzPts val="1800"/>
              <a:buChar char="●"/>
            </a:pPr>
            <a:r>
              <a:rPr b="1" lang="zh-CN" sz="1800"/>
              <a:t>Finding rules among each attributes</a:t>
            </a:r>
            <a:endParaRPr b="1" sz="1800"/>
          </a:p>
          <a:p>
            <a:pPr indent="0" lvl="0" marL="457200" rtl="0" algn="l">
              <a:spcBef>
                <a:spcPts val="1600"/>
              </a:spcBef>
              <a:spcAft>
                <a:spcPts val="0"/>
              </a:spcAft>
              <a:buNone/>
            </a:pPr>
            <a:r>
              <a:t/>
            </a:r>
            <a:endParaRPr b="1" sz="1800"/>
          </a:p>
          <a:p>
            <a:pPr indent="-342900" lvl="0" marL="457200" rtl="0" algn="l">
              <a:spcBef>
                <a:spcPts val="1600"/>
              </a:spcBef>
              <a:spcAft>
                <a:spcPts val="0"/>
              </a:spcAft>
              <a:buSzPts val="1800"/>
              <a:buChar char="●"/>
            </a:pPr>
            <a:r>
              <a:rPr b="1" lang="zh-CN" sz="1800"/>
              <a:t>2 approachs</a:t>
            </a:r>
            <a:endParaRPr b="1" sz="1800"/>
          </a:p>
          <a:p>
            <a:pPr indent="0" lvl="0" marL="457200" rtl="0" algn="l">
              <a:spcBef>
                <a:spcPts val="1600"/>
              </a:spcBef>
              <a:spcAft>
                <a:spcPts val="0"/>
              </a:spcAft>
              <a:buNone/>
            </a:pPr>
            <a:r>
              <a:rPr lang="zh-CN" sz="1400"/>
              <a:t>Apriori</a:t>
            </a:r>
            <a:endParaRPr sz="1400"/>
          </a:p>
          <a:p>
            <a:pPr indent="0" lvl="0" marL="457200" rtl="0" algn="l">
              <a:spcBef>
                <a:spcPts val="1600"/>
              </a:spcBef>
              <a:spcAft>
                <a:spcPts val="0"/>
              </a:spcAft>
              <a:buNone/>
            </a:pPr>
            <a:r>
              <a:rPr lang="zh-CN" sz="1400"/>
              <a:t>FP-Growth</a:t>
            </a:r>
            <a:endParaRPr sz="1400"/>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3.1 Data preprocess</a:t>
            </a:r>
            <a:endParaRPr/>
          </a:p>
        </p:txBody>
      </p:sp>
      <p:sp>
        <p:nvSpPr>
          <p:cNvPr id="164" name="Google Shape;164;p24"/>
          <p:cNvSpPr txBox="1"/>
          <p:nvPr>
            <p:ph idx="1" type="body"/>
          </p:nvPr>
        </p:nvSpPr>
        <p:spPr>
          <a:xfrm>
            <a:off x="729450" y="18502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CN" sz="1800"/>
              <a:t>To </a:t>
            </a:r>
            <a:r>
              <a:rPr b="1" lang="zh-CN" sz="1800"/>
              <a:t>avoid the binary attribute bias the result, because they will have higher support.</a:t>
            </a:r>
            <a:endParaRPr b="1" sz="1800"/>
          </a:p>
          <a:p>
            <a:pPr indent="-342900" lvl="0" marL="457200" rtl="0" algn="l">
              <a:spcBef>
                <a:spcPts val="1600"/>
              </a:spcBef>
              <a:spcAft>
                <a:spcPts val="0"/>
              </a:spcAft>
              <a:buSzPts val="1800"/>
              <a:buAutoNum type="arabicPeriod"/>
            </a:pPr>
            <a:r>
              <a:rPr lang="zh-CN" sz="1800"/>
              <a:t>discretize each attributes to 2 bins with equal frequency</a:t>
            </a:r>
            <a:endParaRPr sz="1800"/>
          </a:p>
          <a:p>
            <a:pPr indent="-342900" lvl="0" marL="457200" rtl="0" algn="l">
              <a:spcBef>
                <a:spcPts val="0"/>
              </a:spcBef>
              <a:spcAft>
                <a:spcPts val="0"/>
              </a:spcAft>
              <a:buSzPts val="1800"/>
              <a:buAutoNum type="arabicPeriod"/>
            </a:pPr>
            <a:r>
              <a:rPr lang="zh-CN" sz="1800"/>
              <a:t>convert nominal and numeric to binary</a:t>
            </a:r>
            <a:endParaRPr sz="1800"/>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3.2 Parameter Settings</a:t>
            </a:r>
            <a:endParaRPr/>
          </a:p>
        </p:txBody>
      </p:sp>
      <p:sp>
        <p:nvSpPr>
          <p:cNvPr id="170" name="Google Shape;170;p25"/>
          <p:cNvSpPr txBox="1"/>
          <p:nvPr>
            <p:ph idx="1" type="body"/>
          </p:nvPr>
        </p:nvSpPr>
        <p:spPr>
          <a:xfrm>
            <a:off x="1110450" y="1697875"/>
            <a:ext cx="7688700" cy="3170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Using lift as the threshold to find the really meaningful rules</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zh-CN" sz="1800"/>
              <a:t>U</a:t>
            </a:r>
            <a:r>
              <a:rPr lang="zh-CN" sz="1800"/>
              <a:t>sing support as the threshold to avoid the coincidence</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zh-CN" sz="1800"/>
              <a:t>Using convinction to evaluate the pairs</a:t>
            </a:r>
            <a:endParaRPr sz="1800"/>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6"/>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3.2.1 Apriori </a:t>
            </a:r>
            <a:r>
              <a:rPr lang="zh-CN" sz="1800"/>
              <a:t>sup &gt; 0.3, lift &gt; 1.2</a:t>
            </a:r>
            <a:endParaRPr sz="1800"/>
          </a:p>
        </p:txBody>
      </p:sp>
      <p:sp>
        <p:nvSpPr>
          <p:cNvPr id="176" name="Google Shape;176;p26"/>
          <p:cNvSpPr txBox="1"/>
          <p:nvPr>
            <p:ph idx="1" type="body"/>
          </p:nvPr>
        </p:nvSpPr>
        <p:spPr>
          <a:xfrm>
            <a:off x="729450" y="1393075"/>
            <a:ext cx="8347800" cy="3855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zh-CN" sz="1800"/>
              <a:t>Front  camera mega pixel -- Primary camera mega pixel</a:t>
            </a:r>
            <a:endParaRPr b="1" sz="1800"/>
          </a:p>
          <a:p>
            <a:pPr indent="0" lvl="0" marL="0" rtl="0" algn="l">
              <a:lnSpc>
                <a:spcPct val="100000"/>
              </a:lnSpc>
              <a:spcBef>
                <a:spcPts val="100"/>
              </a:spcBef>
              <a:spcAft>
                <a:spcPts val="0"/>
              </a:spcAft>
              <a:buNone/>
            </a:pPr>
            <a:r>
              <a:rPr lang="zh-CN" sz="1200"/>
              <a:t>1. fc='(3.5-inf)'==&gt; pc='(9.5-inf)'	2. pc='(9.5-inf)'==&gt; fc='(3.5-inf)'</a:t>
            </a:r>
            <a:endParaRPr sz="1200"/>
          </a:p>
          <a:p>
            <a:pPr indent="0" lvl="0" marL="0" rtl="0" algn="l">
              <a:lnSpc>
                <a:spcPct val="100000"/>
              </a:lnSpc>
              <a:spcBef>
                <a:spcPts val="100"/>
              </a:spcBef>
              <a:spcAft>
                <a:spcPts val="0"/>
              </a:spcAft>
              <a:buNone/>
            </a:pPr>
            <a:r>
              <a:rPr lang="zh-CN" sz="1200"/>
              <a:t> 3. fc='(inf-3.5)' ==&gt; pc='(inf-9.5)'	4. pc='(inf-9.5)'==&gt; fc='(inf-3.5)'</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solidFill>
                  <a:srgbClr val="47494D"/>
                </a:solidFill>
                <a:latin typeface="Arial"/>
                <a:ea typeface="Arial"/>
                <a:cs typeface="Arial"/>
                <a:sym typeface="Arial"/>
              </a:rPr>
              <a:t>Pixel Resolution Height -- Pixel Resolution Width</a:t>
            </a:r>
            <a:endParaRPr b="1" sz="1800"/>
          </a:p>
          <a:p>
            <a:pPr indent="0" lvl="0" marL="0" rtl="0" algn="l">
              <a:lnSpc>
                <a:spcPct val="100000"/>
              </a:lnSpc>
              <a:spcBef>
                <a:spcPts val="100"/>
              </a:spcBef>
              <a:spcAft>
                <a:spcPts val="0"/>
              </a:spcAft>
              <a:buNone/>
            </a:pPr>
            <a:r>
              <a:rPr lang="zh-CN" sz="1200"/>
              <a:t> 5. px_width='(1247.5-inf)'==&gt; px_height='(565.5-inf)'	6. px_height='(565.5-inf)'==&gt; px_width='(1247.5-inf)'</a:t>
            </a:r>
            <a:endParaRPr sz="1200"/>
          </a:p>
          <a:p>
            <a:pPr indent="0" lvl="0" marL="0" rtl="0" algn="l">
              <a:lnSpc>
                <a:spcPct val="100000"/>
              </a:lnSpc>
              <a:spcBef>
                <a:spcPts val="100"/>
              </a:spcBef>
              <a:spcAft>
                <a:spcPts val="0"/>
              </a:spcAft>
              <a:buNone/>
            </a:pPr>
            <a:r>
              <a:rPr lang="zh-CN" sz="1200"/>
              <a:t> 9. px_width='(inf-1247.5)' ==&gt; px_height='(inf-565.5)'	10. px_height='(inf-565.5)' ==&gt; px_width='(inf-1247.5)'</a:t>
            </a:r>
            <a:r>
              <a:rPr lang="zh-CN" sz="1200"/>
              <a:t> </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solidFill>
                  <a:srgbClr val="47494D"/>
                </a:solidFill>
                <a:latin typeface="Arial"/>
                <a:ea typeface="Arial"/>
                <a:cs typeface="Arial"/>
                <a:sym typeface="Arial"/>
              </a:rPr>
              <a:t>Screen Height of mobile in cm -- Screen Width of mobile in cm</a:t>
            </a:r>
            <a:endParaRPr b="1" sz="1800"/>
          </a:p>
          <a:p>
            <a:pPr indent="0" lvl="0" marL="0" rtl="0" algn="l">
              <a:lnSpc>
                <a:spcPct val="100000"/>
              </a:lnSpc>
              <a:spcBef>
                <a:spcPts val="100"/>
              </a:spcBef>
              <a:spcAft>
                <a:spcPts val="0"/>
              </a:spcAft>
              <a:buNone/>
            </a:pPr>
            <a:r>
              <a:rPr lang="zh-CN" sz="1200"/>
              <a:t>7. sc_w='(inf-</a:t>
            </a:r>
            <a:r>
              <a:rPr lang="zh-CN" sz="1200"/>
              <a:t>4.5</a:t>
            </a:r>
            <a:r>
              <a:rPr lang="zh-CN" sz="1200"/>
              <a:t>)'==&gt; sc_h='(inf-</a:t>
            </a:r>
            <a:r>
              <a:rPr lang="zh-CN" sz="1200"/>
              <a:t>12.5</a:t>
            </a:r>
            <a:r>
              <a:rPr lang="zh-CN" sz="1200"/>
              <a:t>)'	 8. sc_h='(inf-</a:t>
            </a:r>
            <a:r>
              <a:rPr lang="zh-CN" sz="1200"/>
              <a:t>12.5</a:t>
            </a:r>
            <a:r>
              <a:rPr lang="zh-CN" sz="1200"/>
              <a:t>)’ ==&gt; sc_w='(inf-</a:t>
            </a:r>
            <a:r>
              <a:rPr lang="zh-CN" sz="1200"/>
              <a:t>4.5</a:t>
            </a:r>
            <a:r>
              <a:rPr lang="zh-CN" sz="1200"/>
              <a:t>)'</a:t>
            </a:r>
            <a:endParaRPr sz="1200"/>
          </a:p>
          <a:p>
            <a:pPr indent="0" lvl="0" marL="0" rtl="0" algn="l">
              <a:lnSpc>
                <a:spcPct val="100000"/>
              </a:lnSpc>
              <a:spcBef>
                <a:spcPts val="100"/>
              </a:spcBef>
              <a:spcAft>
                <a:spcPts val="0"/>
              </a:spcAft>
              <a:buNone/>
            </a:pPr>
            <a:r>
              <a:rPr lang="zh-CN" sz="1200"/>
              <a:t>13. sc_h='(12.5-inf)'==&gt; sc_w='(4.5-inf)'	14. sc_w='(4.5-inf)'==&gt; sc_h='(12.5-inf)'</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t>Four g -- Three g</a:t>
            </a:r>
            <a:endParaRPr b="1" sz="1800"/>
          </a:p>
          <a:p>
            <a:pPr indent="0" lvl="0" marL="0" rtl="0" algn="l">
              <a:lnSpc>
                <a:spcPct val="100000"/>
              </a:lnSpc>
              <a:spcBef>
                <a:spcPts val="100"/>
              </a:spcBef>
              <a:spcAft>
                <a:spcPts val="0"/>
              </a:spcAft>
              <a:buNone/>
            </a:pPr>
            <a:r>
              <a:rPr lang="zh-CN" sz="1200"/>
              <a:t>11. four_g=1==&gt; three_g=1		12. three_g=1 ==&gt; four_g=1</a:t>
            </a:r>
            <a:endParaRPr sz="1200"/>
          </a:p>
          <a:p>
            <a:pPr indent="0" lvl="0" marL="0" rtl="0" algn="l">
              <a:spcBef>
                <a:spcPts val="1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3.2.1 </a:t>
            </a:r>
            <a:r>
              <a:rPr lang="zh-CN"/>
              <a:t>Apriori </a:t>
            </a:r>
            <a:r>
              <a:rPr lang="zh-CN" sz="1800"/>
              <a:t>sup &gt; 0.3, lift &gt; 1.2</a:t>
            </a:r>
            <a:endParaRPr/>
          </a:p>
        </p:txBody>
      </p:sp>
      <p:pic>
        <p:nvPicPr>
          <p:cNvPr id="182" name="Google Shape;182;p27"/>
          <p:cNvPicPr preferRelativeResize="0"/>
          <p:nvPr/>
        </p:nvPicPr>
        <p:blipFill>
          <a:blip r:embed="rId3">
            <a:alphaModFix/>
          </a:blip>
          <a:stretch>
            <a:fillRect/>
          </a:stretch>
        </p:blipFill>
        <p:spPr>
          <a:xfrm>
            <a:off x="583838" y="1698525"/>
            <a:ext cx="7979925" cy="3126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8"/>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3.2.2 FP-Growth </a:t>
            </a:r>
            <a:r>
              <a:rPr lang="zh-CN" sz="1800"/>
              <a:t>sup &gt; 0.3, lift &gt; 1.2</a:t>
            </a:r>
            <a:r>
              <a:rPr lang="zh-CN"/>
              <a:t> </a:t>
            </a:r>
            <a:endParaRPr/>
          </a:p>
        </p:txBody>
      </p:sp>
      <p:sp>
        <p:nvSpPr>
          <p:cNvPr id="188" name="Google Shape;188;p28"/>
          <p:cNvSpPr txBox="1"/>
          <p:nvPr>
            <p:ph idx="1" type="body"/>
          </p:nvPr>
        </p:nvSpPr>
        <p:spPr>
          <a:xfrm>
            <a:off x="805650" y="1697875"/>
            <a:ext cx="7688700" cy="277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zh-CN" sz="1800"/>
              <a:t>Front  camera mega pixel -- Primary camera mega pixel</a:t>
            </a:r>
            <a:endParaRPr sz="1200"/>
          </a:p>
          <a:p>
            <a:pPr indent="0" lvl="0" marL="0" rtl="0" algn="l">
              <a:lnSpc>
                <a:spcPct val="100000"/>
              </a:lnSpc>
              <a:spcBef>
                <a:spcPts val="100"/>
              </a:spcBef>
              <a:spcAft>
                <a:spcPts val="0"/>
              </a:spcAft>
              <a:buNone/>
            </a:pPr>
            <a:r>
              <a:rPr lang="zh-CN" sz="1200"/>
              <a:t>1</a:t>
            </a:r>
            <a:r>
              <a:rPr lang="zh-CN" sz="1200"/>
              <a:t>. pc='(9.5-inf)'==&gt; fc='(3.5-inf)'</a:t>
            </a:r>
            <a:r>
              <a:rPr lang="zh-CN"/>
              <a:t>	</a:t>
            </a:r>
            <a:r>
              <a:rPr lang="zh-CN" sz="1200"/>
              <a:t>2. fc='(3.5-inf)'==&gt; pc='(9.5-inf)'</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solidFill>
                  <a:srgbClr val="47494D"/>
                </a:solidFill>
                <a:latin typeface="Arial"/>
                <a:ea typeface="Arial"/>
                <a:cs typeface="Arial"/>
                <a:sym typeface="Arial"/>
              </a:rPr>
              <a:t>Pixel Resolution Height -- Pixel Resolution Width</a:t>
            </a:r>
            <a:endParaRPr sz="1200"/>
          </a:p>
          <a:p>
            <a:pPr indent="0" lvl="0" marL="0" rtl="0" algn="l">
              <a:lnSpc>
                <a:spcPct val="100000"/>
              </a:lnSpc>
              <a:spcBef>
                <a:spcPts val="100"/>
              </a:spcBef>
              <a:spcAft>
                <a:spcPts val="0"/>
              </a:spcAft>
              <a:buNone/>
            </a:pPr>
            <a:r>
              <a:rPr lang="zh-CN" sz="1200"/>
              <a:t>3. px_width='(1247.5-inf)'==&gt; px_height='(565.5-inf)'	4. px_height='(565.5-inf)'==&gt; px_width='(1247.5-inf)'</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t>Four g -- Three g</a:t>
            </a:r>
            <a:endParaRPr b="1" sz="1800"/>
          </a:p>
          <a:p>
            <a:pPr indent="0" lvl="0" marL="0" rtl="0" algn="l">
              <a:lnSpc>
                <a:spcPct val="100000"/>
              </a:lnSpc>
              <a:spcBef>
                <a:spcPts val="100"/>
              </a:spcBef>
              <a:spcAft>
                <a:spcPts val="0"/>
              </a:spcAft>
              <a:buNone/>
            </a:pPr>
            <a:r>
              <a:rPr lang="zh-CN" sz="1200"/>
              <a:t>5</a:t>
            </a:r>
            <a:r>
              <a:rPr lang="zh-CN" sz="1200"/>
              <a:t>. three_g=1 ==&gt; four_g=1	6. four_g=1 ==&gt; three_g=1</a:t>
            </a:r>
            <a:endParaRPr sz="1200"/>
          </a:p>
          <a:p>
            <a:pPr indent="0" lvl="0" marL="0" rtl="0" algn="l">
              <a:lnSpc>
                <a:spcPct val="100000"/>
              </a:lnSpc>
              <a:spcBef>
                <a:spcPts val="100"/>
              </a:spcBef>
              <a:spcAft>
                <a:spcPts val="0"/>
              </a:spcAft>
              <a:buNone/>
            </a:pPr>
            <a:r>
              <a:t/>
            </a:r>
            <a:endParaRPr sz="1200"/>
          </a:p>
          <a:p>
            <a:pPr indent="0" lvl="0" marL="0" rtl="0" algn="l">
              <a:lnSpc>
                <a:spcPct val="100000"/>
              </a:lnSpc>
              <a:spcBef>
                <a:spcPts val="100"/>
              </a:spcBef>
              <a:spcAft>
                <a:spcPts val="0"/>
              </a:spcAft>
              <a:buNone/>
            </a:pPr>
            <a:r>
              <a:rPr b="1" lang="zh-CN" sz="1800">
                <a:solidFill>
                  <a:srgbClr val="47494D"/>
                </a:solidFill>
                <a:latin typeface="Arial"/>
                <a:ea typeface="Arial"/>
                <a:cs typeface="Arial"/>
                <a:sym typeface="Arial"/>
              </a:rPr>
              <a:t>Screen Height of mobile in cm -- Screen Width of mobile in cm</a:t>
            </a:r>
            <a:r>
              <a:rPr lang="zh-CN" sz="1200"/>
              <a:t>		</a:t>
            </a:r>
            <a:endParaRPr/>
          </a:p>
          <a:p>
            <a:pPr indent="0" lvl="0" marL="0" rtl="0" algn="l">
              <a:spcBef>
                <a:spcPts val="100"/>
              </a:spcBef>
              <a:spcAft>
                <a:spcPts val="0"/>
              </a:spcAft>
              <a:buNone/>
            </a:pPr>
            <a:r>
              <a:rPr lang="zh-CN" sz="1200"/>
              <a:t>7. sc_w='(4.5-inf) ==&gt; sc_h='(12.5-inf)’	8. sc_h='(12.5-inf)' ==&gt; sc_w='(4.5-inf)'</a:t>
            </a:r>
            <a:endParaRPr sz="12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3.2.2 </a:t>
            </a:r>
            <a:r>
              <a:rPr lang="zh-CN"/>
              <a:t>FP-Growth </a:t>
            </a:r>
            <a:r>
              <a:rPr lang="zh-CN" sz="1800"/>
              <a:t>sup &gt; 0.3, lift &gt; 1.2</a:t>
            </a:r>
            <a:endParaRPr/>
          </a:p>
        </p:txBody>
      </p:sp>
      <p:pic>
        <p:nvPicPr>
          <p:cNvPr id="194" name="Google Shape;194;p29"/>
          <p:cNvPicPr preferRelativeResize="0"/>
          <p:nvPr/>
        </p:nvPicPr>
        <p:blipFill>
          <a:blip r:embed="rId3">
            <a:alphaModFix/>
          </a:blip>
          <a:stretch>
            <a:fillRect/>
          </a:stretch>
        </p:blipFill>
        <p:spPr>
          <a:xfrm>
            <a:off x="514400" y="1625250"/>
            <a:ext cx="8115199" cy="30622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0"/>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3.3 Comparison</a:t>
            </a:r>
            <a:endParaRPr/>
          </a:p>
        </p:txBody>
      </p:sp>
      <p:sp>
        <p:nvSpPr>
          <p:cNvPr id="200" name="Google Shape;200;p30"/>
          <p:cNvSpPr txBox="1"/>
          <p:nvPr>
            <p:ph idx="1" type="body"/>
          </p:nvPr>
        </p:nvSpPr>
        <p:spPr>
          <a:xfrm>
            <a:off x="729450" y="1774075"/>
            <a:ext cx="7688700" cy="26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800"/>
              <a:t>Apriori:</a:t>
            </a:r>
            <a:endParaRPr sz="1800"/>
          </a:p>
          <a:p>
            <a:pPr indent="0" lvl="0" marL="0" rtl="0" algn="l">
              <a:spcBef>
                <a:spcPts val="1600"/>
              </a:spcBef>
              <a:spcAft>
                <a:spcPts val="0"/>
              </a:spcAft>
              <a:buNone/>
            </a:pPr>
            <a:r>
              <a:rPr lang="zh-CN" sz="1800"/>
              <a:t>disadvantage: slow(IO overhead, candidate number)</a:t>
            </a:r>
            <a:endParaRPr sz="1800"/>
          </a:p>
          <a:p>
            <a:pPr indent="0" lvl="0" marL="0" rtl="0" algn="l">
              <a:spcBef>
                <a:spcPts val="1600"/>
              </a:spcBef>
              <a:spcAft>
                <a:spcPts val="0"/>
              </a:spcAft>
              <a:buNone/>
            </a:pPr>
            <a:r>
              <a:rPr lang="zh-CN" sz="1800"/>
              <a:t>FP-Growth:</a:t>
            </a:r>
            <a:endParaRPr sz="1800"/>
          </a:p>
          <a:p>
            <a:pPr indent="0" lvl="0" marL="0" rtl="0" algn="l">
              <a:spcBef>
                <a:spcPts val="1600"/>
              </a:spcBef>
              <a:spcAft>
                <a:spcPts val="0"/>
              </a:spcAft>
              <a:buNone/>
            </a:pPr>
            <a:r>
              <a:rPr lang="zh-CN" sz="1800"/>
              <a:t>advantage :  fast (Although our dataset is small, so it is not obvious)</a:t>
            </a:r>
            <a:endParaRPr sz="1800"/>
          </a:p>
          <a:p>
            <a:pPr indent="0" lvl="0" marL="0" rtl="0" algn="l">
              <a:spcBef>
                <a:spcPts val="1600"/>
              </a:spcBef>
              <a:spcAft>
                <a:spcPts val="1600"/>
              </a:spcAft>
              <a:buNone/>
            </a:pPr>
            <a:r>
              <a:rPr lang="zh-CN" sz="1800"/>
              <a:t>disadvantage : </a:t>
            </a:r>
            <a:r>
              <a:rPr lang="zh-CN" sz="1800"/>
              <a:t>regard one of side as the missing data(two times with different positive index)</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31"/>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3.4 Conlusion</a:t>
            </a:r>
            <a:endParaRPr/>
          </a:p>
        </p:txBody>
      </p:sp>
      <p:sp>
        <p:nvSpPr>
          <p:cNvPr id="206" name="Google Shape;206;p31"/>
          <p:cNvSpPr txBox="1"/>
          <p:nvPr>
            <p:ph idx="1" type="body"/>
          </p:nvPr>
        </p:nvSpPr>
        <p:spPr>
          <a:xfrm>
            <a:off x="984000" y="1457325"/>
            <a:ext cx="6722400" cy="346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800"/>
              <a:t>2 types of rules</a:t>
            </a:r>
            <a:endParaRPr sz="1800"/>
          </a:p>
          <a:p>
            <a:pPr indent="-342900" lvl="0" marL="457200" rtl="0" algn="l">
              <a:spcBef>
                <a:spcPts val="1600"/>
              </a:spcBef>
              <a:spcAft>
                <a:spcPts val="0"/>
              </a:spcAft>
              <a:buSzPts val="1800"/>
              <a:buAutoNum type="arabicPeriod"/>
            </a:pPr>
            <a:r>
              <a:rPr b="1" lang="zh-CN" sz="1800"/>
              <a:t>completely strong rules(reduce attributes)</a:t>
            </a:r>
            <a:endParaRPr b="1" sz="1800"/>
          </a:p>
          <a:p>
            <a:pPr indent="0" lvl="0" marL="0" rtl="0" algn="l">
              <a:lnSpc>
                <a:spcPct val="100000"/>
              </a:lnSpc>
              <a:spcBef>
                <a:spcPts val="1600"/>
              </a:spcBef>
              <a:spcAft>
                <a:spcPts val="0"/>
              </a:spcAft>
              <a:buNone/>
            </a:pPr>
            <a:r>
              <a:rPr lang="zh-CN" sz="1600"/>
              <a:t>    Front  camera mega pixel -- Primary camera mega pixel</a:t>
            </a:r>
            <a:endParaRPr sz="1600"/>
          </a:p>
          <a:p>
            <a:pPr indent="0" lvl="0" marL="0" rtl="0" algn="l">
              <a:lnSpc>
                <a:spcPct val="100000"/>
              </a:lnSpc>
              <a:spcBef>
                <a:spcPts val="100"/>
              </a:spcBef>
              <a:spcAft>
                <a:spcPts val="0"/>
              </a:spcAft>
              <a:buNone/>
            </a:pPr>
            <a:r>
              <a:rPr lang="zh-CN" sz="1600">
                <a:solidFill>
                  <a:srgbClr val="47494D"/>
                </a:solidFill>
                <a:latin typeface="Arial"/>
                <a:ea typeface="Arial"/>
                <a:cs typeface="Arial"/>
                <a:sym typeface="Arial"/>
              </a:rPr>
              <a:t>   Pixel Resolution Height -- Pixel Resolution Width</a:t>
            </a:r>
            <a:endParaRPr sz="1600"/>
          </a:p>
          <a:p>
            <a:pPr indent="0" lvl="0" marL="0" rtl="0" algn="l">
              <a:lnSpc>
                <a:spcPct val="100000"/>
              </a:lnSpc>
              <a:spcBef>
                <a:spcPts val="100"/>
              </a:spcBef>
              <a:spcAft>
                <a:spcPts val="0"/>
              </a:spcAft>
              <a:buNone/>
            </a:pPr>
            <a:r>
              <a:rPr lang="zh-CN" sz="1600">
                <a:solidFill>
                  <a:srgbClr val="47494D"/>
                </a:solidFill>
                <a:latin typeface="Arial"/>
                <a:ea typeface="Arial"/>
                <a:cs typeface="Arial"/>
                <a:sym typeface="Arial"/>
              </a:rPr>
              <a:t>   Screen Height of mobile in cm -- Screen Width of mobile in cm</a:t>
            </a:r>
            <a:endParaRPr sz="1600">
              <a:solidFill>
                <a:srgbClr val="47494D"/>
              </a:solidFill>
              <a:latin typeface="Arial"/>
              <a:ea typeface="Arial"/>
              <a:cs typeface="Arial"/>
              <a:sym typeface="Arial"/>
            </a:endParaRPr>
          </a:p>
          <a:p>
            <a:pPr indent="0" lvl="0" marL="0" rtl="0" algn="l">
              <a:lnSpc>
                <a:spcPct val="100000"/>
              </a:lnSpc>
              <a:spcBef>
                <a:spcPts val="100"/>
              </a:spcBef>
              <a:spcAft>
                <a:spcPts val="0"/>
              </a:spcAft>
              <a:buNone/>
            </a:pPr>
            <a:r>
              <a:t/>
            </a:r>
            <a:endParaRPr sz="1800">
              <a:solidFill>
                <a:srgbClr val="47494D"/>
              </a:solidFill>
              <a:latin typeface="Arial"/>
              <a:ea typeface="Arial"/>
              <a:cs typeface="Arial"/>
              <a:sym typeface="Arial"/>
            </a:endParaRPr>
          </a:p>
          <a:p>
            <a:pPr indent="-342900" lvl="0" marL="457200" rtl="0" algn="l">
              <a:spcBef>
                <a:spcPts val="100"/>
              </a:spcBef>
              <a:spcAft>
                <a:spcPts val="0"/>
              </a:spcAft>
              <a:buSzPts val="1800"/>
              <a:buAutoNum type="arabicPeriod"/>
            </a:pPr>
            <a:r>
              <a:rPr b="1" lang="zh-CN" sz="1800"/>
              <a:t>one-way rules</a:t>
            </a:r>
            <a:endParaRPr b="1" sz="1800">
              <a:solidFill>
                <a:srgbClr val="47494D"/>
              </a:solidFill>
              <a:latin typeface="Arial"/>
              <a:ea typeface="Arial"/>
              <a:cs typeface="Arial"/>
              <a:sym typeface="Arial"/>
            </a:endParaRPr>
          </a:p>
          <a:p>
            <a:pPr indent="0" lvl="0" marL="0" rtl="0" algn="l">
              <a:spcBef>
                <a:spcPts val="1600"/>
              </a:spcBef>
              <a:spcAft>
                <a:spcPts val="0"/>
              </a:spcAft>
              <a:buNone/>
            </a:pPr>
            <a:r>
              <a:rPr lang="zh-CN" sz="1800"/>
              <a:t>    </a:t>
            </a:r>
            <a:r>
              <a:rPr lang="zh-CN" sz="1600"/>
              <a:t>Four g -- Three g</a:t>
            </a:r>
            <a:endParaRPr sz="1600">
              <a:solidFill>
                <a:srgbClr val="47494D"/>
              </a:solidFill>
              <a:latin typeface="Arial"/>
              <a:ea typeface="Arial"/>
              <a:cs typeface="Arial"/>
              <a:sym typeface="Arial"/>
            </a:endParaRPr>
          </a:p>
          <a:p>
            <a:pPr indent="0" lvl="0" marL="0" rtl="0" algn="l">
              <a:lnSpc>
                <a:spcPct val="100000"/>
              </a:lnSpc>
              <a:spcBef>
                <a:spcPts val="1600"/>
              </a:spcBef>
              <a:spcAft>
                <a:spcPts val="0"/>
              </a:spcAft>
              <a:buNone/>
            </a:pPr>
            <a:r>
              <a:t/>
            </a:r>
            <a:endParaRPr sz="1200">
              <a:solidFill>
                <a:srgbClr val="47494D"/>
              </a:solidFill>
              <a:latin typeface="Arial"/>
              <a:ea typeface="Arial"/>
              <a:cs typeface="Arial"/>
              <a:sym typeface="Arial"/>
            </a:endParaRPr>
          </a:p>
          <a:p>
            <a:pPr indent="0" lvl="0" marL="0" rtl="0" algn="l">
              <a:lnSpc>
                <a:spcPct val="100000"/>
              </a:lnSpc>
              <a:spcBef>
                <a:spcPts val="100"/>
              </a:spcBef>
              <a:spcAft>
                <a:spcPts val="0"/>
              </a:spcAft>
              <a:buNone/>
            </a:pPr>
            <a:r>
              <a:t/>
            </a:r>
            <a:endParaRPr sz="1200"/>
          </a:p>
          <a:p>
            <a:pPr indent="0" lvl="0" marL="457200" rtl="0" algn="l">
              <a:spcBef>
                <a:spcPts val="1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382775" y="1749125"/>
            <a:ext cx="4312500" cy="6135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Motivation</a:t>
            </a:r>
            <a:endParaRPr/>
          </a:p>
        </p:txBody>
      </p:sp>
      <p:sp>
        <p:nvSpPr>
          <p:cNvPr id="94" name="Google Shape;94;p14"/>
          <p:cNvSpPr txBox="1"/>
          <p:nvPr>
            <p:ph type="title"/>
          </p:nvPr>
        </p:nvSpPr>
        <p:spPr>
          <a:xfrm>
            <a:off x="382775" y="3810925"/>
            <a:ext cx="7688700" cy="5352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 Association rules</a:t>
            </a:r>
            <a:endParaRPr/>
          </a:p>
        </p:txBody>
      </p:sp>
      <p:sp>
        <p:nvSpPr>
          <p:cNvPr id="95" name="Google Shape;95;p14"/>
          <p:cNvSpPr txBox="1"/>
          <p:nvPr>
            <p:ph type="title"/>
          </p:nvPr>
        </p:nvSpPr>
        <p:spPr>
          <a:xfrm>
            <a:off x="5064325" y="1657075"/>
            <a:ext cx="7688700" cy="5352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Classification</a:t>
            </a:r>
            <a:endParaRPr/>
          </a:p>
        </p:txBody>
      </p:sp>
      <p:sp>
        <p:nvSpPr>
          <p:cNvPr id="96" name="Google Shape;96;p14"/>
          <p:cNvSpPr txBox="1"/>
          <p:nvPr>
            <p:ph type="title"/>
          </p:nvPr>
        </p:nvSpPr>
        <p:spPr>
          <a:xfrm>
            <a:off x="5064325" y="2733988"/>
            <a:ext cx="7688700" cy="5352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Regression</a:t>
            </a:r>
            <a:endParaRPr/>
          </a:p>
        </p:txBody>
      </p:sp>
      <p:sp>
        <p:nvSpPr>
          <p:cNvPr id="97" name="Google Shape;97;p14"/>
          <p:cNvSpPr txBox="1"/>
          <p:nvPr>
            <p:ph type="title"/>
          </p:nvPr>
        </p:nvSpPr>
        <p:spPr>
          <a:xfrm>
            <a:off x="5064325" y="3810925"/>
            <a:ext cx="7688700" cy="5352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Prediction&amp;c</a:t>
            </a:r>
            <a:r>
              <a:rPr lang="zh-CN"/>
              <a:t>onclusion</a:t>
            </a:r>
            <a:endParaRPr/>
          </a:p>
        </p:txBody>
      </p:sp>
      <p:sp>
        <p:nvSpPr>
          <p:cNvPr id="98" name="Google Shape;98;p14"/>
          <p:cNvSpPr txBox="1"/>
          <p:nvPr>
            <p:ph type="title"/>
          </p:nvPr>
        </p:nvSpPr>
        <p:spPr>
          <a:xfrm>
            <a:off x="382775" y="2780025"/>
            <a:ext cx="4312500" cy="6135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zh-CN"/>
              <a:t>Data </a:t>
            </a:r>
            <a:r>
              <a:rPr lang="zh-CN"/>
              <a:t>preprocessing</a:t>
            </a:r>
            <a:endParaRPr/>
          </a:p>
        </p:txBody>
      </p:sp>
      <p:sp>
        <p:nvSpPr>
          <p:cNvPr id="99" name="Google Shape;99;p14"/>
          <p:cNvSpPr txBox="1"/>
          <p:nvPr>
            <p:ph type="title"/>
          </p:nvPr>
        </p:nvSpPr>
        <p:spPr>
          <a:xfrm>
            <a:off x="487425" y="569500"/>
            <a:ext cx="43125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3000"/>
              <a:t>Content</a:t>
            </a:r>
            <a:endParaRPr sz="3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2"/>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a:t>
            </a:r>
            <a:r>
              <a:rPr lang="zh-CN"/>
              <a:t>. Classification</a:t>
            </a:r>
            <a:endParaRPr/>
          </a:p>
        </p:txBody>
      </p:sp>
      <p:sp>
        <p:nvSpPr>
          <p:cNvPr id="212" name="Google Shape;212;p32"/>
          <p:cNvSpPr txBox="1"/>
          <p:nvPr>
            <p:ph idx="1" type="body"/>
          </p:nvPr>
        </p:nvSpPr>
        <p:spPr>
          <a:xfrm>
            <a:off x="729450" y="1316875"/>
            <a:ext cx="7688700" cy="3959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The data set has twenty attributes that are all numeric before discretizing and has four distinctive classes with the same weight.</a:t>
            </a:r>
            <a:endParaRPr sz="1800"/>
          </a:p>
          <a:p>
            <a:pPr indent="-342900" lvl="0" marL="457200" rtl="0" algn="l">
              <a:spcBef>
                <a:spcPts val="0"/>
              </a:spcBef>
              <a:spcAft>
                <a:spcPts val="0"/>
              </a:spcAft>
              <a:buSzPts val="1800"/>
              <a:buChar char="❏"/>
            </a:pPr>
            <a:r>
              <a:rPr lang="zh-CN" sz="1800"/>
              <a:t>Choose  five classification methods in Weka</a:t>
            </a:r>
            <a:endParaRPr sz="1800"/>
          </a:p>
          <a:p>
            <a:pPr indent="-317500" lvl="1" marL="914400" rtl="0" algn="l">
              <a:spcBef>
                <a:spcPts val="0"/>
              </a:spcBef>
              <a:spcAft>
                <a:spcPts val="0"/>
              </a:spcAft>
              <a:buSzPts val="1400"/>
              <a:buChar char="❏"/>
            </a:pPr>
            <a:r>
              <a:rPr lang="zh-CN" sz="1400">
                <a:highlight>
                  <a:srgbClr val="FFFFFF"/>
                </a:highlight>
              </a:rPr>
              <a:t>IBk </a:t>
            </a:r>
            <a:endParaRPr sz="1400"/>
          </a:p>
          <a:p>
            <a:pPr indent="-317500" lvl="2" marL="1371600" rtl="0" algn="l">
              <a:spcBef>
                <a:spcPts val="0"/>
              </a:spcBef>
              <a:spcAft>
                <a:spcPts val="0"/>
              </a:spcAft>
              <a:buSzPts val="1400"/>
              <a:buChar char="❏"/>
            </a:pPr>
            <a:r>
              <a:rPr lang="zh-CN" sz="1400">
                <a:highlight>
                  <a:srgbClr val="FFFFFF"/>
                </a:highlight>
              </a:rPr>
              <a:t>IBk judges the category of test instances by N neighbors around it.</a:t>
            </a:r>
            <a:endParaRPr sz="1400"/>
          </a:p>
          <a:p>
            <a:pPr indent="-317500" lvl="2" marL="1371600" marR="25400" rtl="0" algn="l">
              <a:spcBef>
                <a:spcPts val="0"/>
              </a:spcBef>
              <a:spcAft>
                <a:spcPts val="0"/>
              </a:spcAft>
              <a:buSzPts val="1400"/>
              <a:buChar char="❏"/>
            </a:pPr>
            <a:r>
              <a:rPr lang="zh-CN" sz="1400">
                <a:highlight>
                  <a:srgbClr val="FFFFFF"/>
                </a:highlight>
              </a:rPr>
              <a:t>Generally this N is judged by experience</a:t>
            </a:r>
            <a:endParaRPr sz="1400">
              <a:highlight>
                <a:srgbClr val="FFFFFF"/>
              </a:highlight>
            </a:endParaRPr>
          </a:p>
          <a:p>
            <a:pPr indent="-317500" lvl="1" marL="914400" marR="25400" rtl="0" algn="l">
              <a:spcBef>
                <a:spcPts val="0"/>
              </a:spcBef>
              <a:spcAft>
                <a:spcPts val="0"/>
              </a:spcAft>
              <a:buSzPts val="1400"/>
              <a:buChar char="❏"/>
            </a:pPr>
            <a:r>
              <a:rPr lang="zh-CN" sz="1400"/>
              <a:t>Methods of Bayes</a:t>
            </a:r>
            <a:endParaRPr sz="1400"/>
          </a:p>
          <a:p>
            <a:pPr indent="-317500" lvl="2" marL="1371600" marR="25400" rtl="0" algn="l">
              <a:spcBef>
                <a:spcPts val="0"/>
              </a:spcBef>
              <a:spcAft>
                <a:spcPts val="0"/>
              </a:spcAft>
              <a:buSzPts val="1400"/>
              <a:buChar char="❏"/>
            </a:pPr>
            <a:r>
              <a:rPr lang="zh-CN" sz="1400"/>
              <a:t>BayesNet : A directed acyclic graph with probabilistic annotations, each node in the graph represents a random variable</a:t>
            </a:r>
            <a:endParaRPr sz="1400"/>
          </a:p>
          <a:p>
            <a:pPr indent="-317500" lvl="2" marL="1371600" marR="25400" rtl="0" algn="l">
              <a:spcBef>
                <a:spcPts val="0"/>
              </a:spcBef>
              <a:spcAft>
                <a:spcPts val="0"/>
              </a:spcAft>
              <a:buSzPts val="1400"/>
              <a:buChar char="❏"/>
            </a:pPr>
            <a:r>
              <a:rPr lang="zh-CN" sz="1400">
                <a:highlight>
                  <a:srgbClr val="FFFFFF"/>
                </a:highlight>
              </a:rPr>
              <a:t>NaiveBayes</a:t>
            </a:r>
            <a:r>
              <a:rPr lang="zh-CN" sz="1400"/>
              <a:t> : a solid mathematical foundation and stable classification efficiency.</a:t>
            </a:r>
            <a:endParaRPr sz="1400"/>
          </a:p>
          <a:p>
            <a:pPr indent="-317500" lvl="1" marL="914400" rtl="0" algn="l">
              <a:spcBef>
                <a:spcPts val="0"/>
              </a:spcBef>
              <a:spcAft>
                <a:spcPts val="0"/>
              </a:spcAft>
              <a:buSzPts val="1400"/>
              <a:buChar char="❏"/>
            </a:pPr>
            <a:r>
              <a:rPr lang="zh-CN" sz="1400">
                <a:highlight>
                  <a:srgbClr val="FFFFFF"/>
                </a:highlight>
              </a:rPr>
              <a:t>Decision Tree</a:t>
            </a:r>
            <a:endParaRPr sz="1400">
              <a:highlight>
                <a:srgbClr val="FFFFFF"/>
              </a:highlight>
            </a:endParaRPr>
          </a:p>
          <a:p>
            <a:pPr indent="-317500" lvl="2" marL="1371600" rtl="0" algn="l">
              <a:spcBef>
                <a:spcPts val="0"/>
              </a:spcBef>
              <a:spcAft>
                <a:spcPts val="0"/>
              </a:spcAft>
              <a:buSzPts val="1400"/>
              <a:buChar char="❏"/>
            </a:pPr>
            <a:r>
              <a:rPr lang="zh-CN" sz="1400"/>
              <a:t>J48</a:t>
            </a:r>
            <a:endParaRPr sz="1400"/>
          </a:p>
          <a:p>
            <a:pPr indent="-317500" lvl="2" marL="1371600" rtl="0" algn="l">
              <a:spcBef>
                <a:spcPts val="0"/>
              </a:spcBef>
              <a:spcAft>
                <a:spcPts val="0"/>
              </a:spcAft>
              <a:buSzPts val="1400"/>
              <a:buChar char="❏"/>
            </a:pPr>
            <a:r>
              <a:rPr lang="zh-CN" sz="1400"/>
              <a:t>Random forest </a:t>
            </a:r>
            <a:endParaRPr sz="1400"/>
          </a:p>
          <a:p>
            <a:pPr indent="0" lvl="0" marL="0" marR="25400" rtl="0" algn="l">
              <a:spcBef>
                <a:spcPts val="1600"/>
              </a:spcBef>
              <a:spcAft>
                <a:spcPts val="0"/>
              </a:spcAft>
              <a:buNone/>
            </a:pPr>
            <a:r>
              <a:t/>
            </a:r>
            <a:endParaRPr sz="1400"/>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3"/>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4.1 IBK</a:t>
            </a:r>
            <a:endParaRPr/>
          </a:p>
        </p:txBody>
      </p:sp>
      <p:sp>
        <p:nvSpPr>
          <p:cNvPr id="218" name="Google Shape;218;p33"/>
          <p:cNvSpPr txBox="1"/>
          <p:nvPr>
            <p:ph idx="1" type="body"/>
          </p:nvPr>
        </p:nvSpPr>
        <p:spPr>
          <a:xfrm>
            <a:off x="729450" y="2002675"/>
            <a:ext cx="7688700" cy="2917500"/>
          </a:xfrm>
          <a:prstGeom prst="rect">
            <a:avLst/>
          </a:prstGeom>
        </p:spPr>
        <p:txBody>
          <a:bodyPr anchorCtr="0" anchor="t" bIns="91425" lIns="91425" spcFirstLastPara="1" rIns="91425" wrap="square" tIns="91425">
            <a:noAutofit/>
          </a:bodyPr>
          <a:lstStyle/>
          <a:p>
            <a:pPr indent="-342900" lvl="0" marL="457200" rtl="0" algn="l">
              <a:lnSpc>
                <a:spcPct val="101083"/>
              </a:lnSpc>
              <a:spcBef>
                <a:spcPts val="0"/>
              </a:spcBef>
              <a:spcAft>
                <a:spcPts val="0"/>
              </a:spcAft>
              <a:buSzPts val="1800"/>
              <a:buChar char="❏"/>
            </a:pPr>
            <a:r>
              <a:rPr lang="zh-CN" sz="1800"/>
              <a:t>A  smaller N value  means  that  only training instances that are closer to the input instance will work for the prediction, but it is  prone  to</a:t>
            </a:r>
            <a:r>
              <a:rPr lang="zh-CN" sz="1800"/>
              <a:t>  </a:t>
            </a:r>
            <a:r>
              <a:rPr lang="zh-CN" sz="1800"/>
              <a:t>overfitting;  if  the  N  value  is  large,  the  advantage  is  that  the  estimation  error of  learning  can  be  reduced,  but  the  disadvantage  is  the  approximation  of  learning</a:t>
            </a:r>
            <a:endParaRPr sz="1800"/>
          </a:p>
          <a:p>
            <a:pPr indent="-342900" lvl="0" marL="457200" rtl="0" algn="l">
              <a:spcBef>
                <a:spcPts val="0"/>
              </a:spcBef>
              <a:spcAft>
                <a:spcPts val="0"/>
              </a:spcAft>
              <a:buSzPts val="1800"/>
              <a:buChar char="❏"/>
            </a:pPr>
            <a:r>
              <a:rPr lang="zh-CN" sz="1800"/>
              <a:t>Test  results when N=1(default), N=25, N=50</a:t>
            </a:r>
            <a:endParaRPr sz="1800"/>
          </a:p>
          <a:p>
            <a:pPr indent="0" lvl="0" marL="0" marR="25400" rtl="0" algn="l">
              <a:spcBef>
                <a:spcPts val="1600"/>
              </a:spcBef>
              <a:spcAft>
                <a:spcPts val="0"/>
              </a:spcAft>
              <a:buNone/>
            </a:pPr>
            <a:r>
              <a:t/>
            </a:r>
            <a:endParaRPr sz="1400"/>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Google Shape;223;p34"/>
          <p:cNvPicPr preferRelativeResize="0"/>
          <p:nvPr/>
        </p:nvPicPr>
        <p:blipFill rotWithShape="1">
          <a:blip r:embed="rId3">
            <a:alphaModFix/>
          </a:blip>
          <a:srcRect b="0" l="1018" r="1018" t="0"/>
          <a:stretch/>
        </p:blipFill>
        <p:spPr>
          <a:xfrm>
            <a:off x="1295400" y="533400"/>
            <a:ext cx="6753226" cy="4114800"/>
          </a:xfrm>
          <a:prstGeom prst="rect">
            <a:avLst/>
          </a:prstGeom>
          <a:noFill/>
          <a:ln>
            <a:noFill/>
          </a:ln>
        </p:spPr>
      </p:pic>
      <p:sp>
        <p:nvSpPr>
          <p:cNvPr id="224" name="Google Shape;224;p34"/>
          <p:cNvSpPr/>
          <p:nvPr/>
        </p:nvSpPr>
        <p:spPr>
          <a:xfrm>
            <a:off x="4969825" y="435825"/>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a:off x="6275250" y="2242550"/>
            <a:ext cx="1773300" cy="1110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pic>
        <p:nvPicPr>
          <p:cNvPr id="230" name="Google Shape;230;p35"/>
          <p:cNvPicPr preferRelativeResize="0"/>
          <p:nvPr/>
        </p:nvPicPr>
        <p:blipFill rotWithShape="1">
          <a:blip r:embed="rId3">
            <a:alphaModFix/>
          </a:blip>
          <a:srcRect b="0" l="1569" r="1569" t="0"/>
          <a:stretch/>
        </p:blipFill>
        <p:spPr>
          <a:xfrm>
            <a:off x="1295400" y="533400"/>
            <a:ext cx="6781800" cy="4181475"/>
          </a:xfrm>
          <a:prstGeom prst="rect">
            <a:avLst/>
          </a:prstGeom>
          <a:noFill/>
          <a:ln>
            <a:noFill/>
          </a:ln>
        </p:spPr>
      </p:pic>
      <p:sp>
        <p:nvSpPr>
          <p:cNvPr id="231" name="Google Shape;231;p35"/>
          <p:cNvSpPr/>
          <p:nvPr/>
        </p:nvSpPr>
        <p:spPr>
          <a:xfrm>
            <a:off x="4999925" y="516025"/>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6265225" y="2317567"/>
            <a:ext cx="1876200" cy="10815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pic>
        <p:nvPicPr>
          <p:cNvPr id="237" name="Google Shape;237;p36"/>
          <p:cNvPicPr preferRelativeResize="0"/>
          <p:nvPr/>
        </p:nvPicPr>
        <p:blipFill rotWithShape="1">
          <a:blip r:embed="rId3">
            <a:alphaModFix/>
          </a:blip>
          <a:srcRect b="0" l="1371" r="1371" t="0"/>
          <a:stretch/>
        </p:blipFill>
        <p:spPr>
          <a:xfrm>
            <a:off x="1295400" y="609600"/>
            <a:ext cx="6762750" cy="4162425"/>
          </a:xfrm>
          <a:prstGeom prst="rect">
            <a:avLst/>
          </a:prstGeom>
          <a:noFill/>
          <a:ln>
            <a:noFill/>
          </a:ln>
        </p:spPr>
      </p:pic>
      <p:sp>
        <p:nvSpPr>
          <p:cNvPr id="238" name="Google Shape;238;p36"/>
          <p:cNvSpPr/>
          <p:nvPr/>
        </p:nvSpPr>
        <p:spPr>
          <a:xfrm>
            <a:off x="4989875" y="533400"/>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p:nvPr/>
        </p:nvSpPr>
        <p:spPr>
          <a:xfrm>
            <a:off x="6275250" y="2282650"/>
            <a:ext cx="1890900" cy="1170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7"/>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4.2 M</a:t>
            </a:r>
            <a:r>
              <a:rPr lang="zh-CN"/>
              <a:t>ethods of Bayes</a:t>
            </a:r>
            <a:endParaRPr/>
          </a:p>
        </p:txBody>
      </p:sp>
      <p:sp>
        <p:nvSpPr>
          <p:cNvPr id="245" name="Google Shape;245;p37"/>
          <p:cNvSpPr txBox="1"/>
          <p:nvPr>
            <p:ph idx="1" type="body"/>
          </p:nvPr>
        </p:nvSpPr>
        <p:spPr>
          <a:xfrm>
            <a:off x="727650" y="2036750"/>
            <a:ext cx="7688700" cy="2399100"/>
          </a:xfrm>
          <a:prstGeom prst="rect">
            <a:avLst/>
          </a:prstGeom>
        </p:spPr>
        <p:txBody>
          <a:bodyPr anchorCtr="0" anchor="t" bIns="91425" lIns="91425" spcFirstLastPara="1" rIns="91425" wrap="square" tIns="91425">
            <a:noAutofit/>
          </a:bodyPr>
          <a:lstStyle/>
          <a:p>
            <a:pPr indent="-342900" lvl="0" marL="457200" rtl="0" algn="l">
              <a:lnSpc>
                <a:spcPct val="101083"/>
              </a:lnSpc>
              <a:spcBef>
                <a:spcPts val="0"/>
              </a:spcBef>
              <a:spcAft>
                <a:spcPts val="0"/>
              </a:spcAft>
              <a:buSzPts val="1800"/>
              <a:buChar char="❏"/>
            </a:pPr>
            <a:r>
              <a:rPr lang="zh-CN" sz="1800"/>
              <a:t>BayesNet</a:t>
            </a:r>
            <a:endParaRPr sz="1800"/>
          </a:p>
          <a:p>
            <a:pPr indent="-342900" lvl="1" marL="914400" rtl="0" algn="l">
              <a:lnSpc>
                <a:spcPct val="101083"/>
              </a:lnSpc>
              <a:spcBef>
                <a:spcPts val="0"/>
              </a:spcBef>
              <a:spcAft>
                <a:spcPts val="0"/>
              </a:spcAft>
              <a:buSzPts val="1800"/>
              <a:buChar char="❏"/>
            </a:pPr>
            <a:r>
              <a:rPr lang="zh-CN" sz="1800"/>
              <a:t>The Bayesian network is a directed acyclic graph with probabilistic annotations.</a:t>
            </a:r>
            <a:endParaRPr sz="1800"/>
          </a:p>
          <a:p>
            <a:pPr indent="-342900" lvl="1" marL="914400" rtl="0" algn="l">
              <a:lnSpc>
                <a:spcPct val="101083"/>
              </a:lnSpc>
              <a:spcBef>
                <a:spcPts val="0"/>
              </a:spcBef>
              <a:spcAft>
                <a:spcPts val="0"/>
              </a:spcAft>
              <a:buSzPts val="1800"/>
              <a:buChar char="❏"/>
            </a:pPr>
            <a:r>
              <a:rPr lang="zh-CN" sz="1800"/>
              <a:t>Each node in the graph represents a random variable. If there is an arc between two nodes in the graph, it means that the two nodes</a:t>
            </a:r>
            <a:r>
              <a:rPr lang="zh-CN" sz="1800"/>
              <a:t> </a:t>
            </a:r>
            <a:r>
              <a:rPr lang="zh-CN" sz="1800"/>
              <a:t>correspond to each other. The random variables are probability dependent, and vice versa, the two random variables are conditionally independent</a:t>
            </a:r>
            <a:endParaRPr sz="1800"/>
          </a:p>
          <a:p>
            <a:pPr indent="0" lvl="0" marL="457200" rtl="0" algn="l">
              <a:lnSpc>
                <a:spcPct val="101083"/>
              </a:lnSpc>
              <a:spcBef>
                <a:spcPts val="0"/>
              </a:spcBef>
              <a:spcAft>
                <a:spcPts val="0"/>
              </a:spcAft>
              <a:buNone/>
            </a:pPr>
            <a:r>
              <a:t/>
            </a:r>
            <a:endParaRPr sz="1800">
              <a:highlight>
                <a:srgbClr val="FFFFFF"/>
              </a:highlight>
            </a:endParaRPr>
          </a:p>
          <a:p>
            <a:pPr indent="0" lvl="0" marL="457200" rtl="0" algn="l">
              <a:lnSpc>
                <a:spcPct val="101083"/>
              </a:lnSpc>
              <a:spcBef>
                <a:spcPts val="0"/>
              </a:spcBef>
              <a:spcAft>
                <a:spcPts val="0"/>
              </a:spcAft>
              <a:buNone/>
            </a:pPr>
            <a:r>
              <a:t/>
            </a:r>
            <a:endParaRPr sz="1800">
              <a:solidFill>
                <a:srgbClr val="323232"/>
              </a:solidFill>
              <a:highlight>
                <a:srgbClr val="FFFFFF"/>
              </a:highlight>
            </a:endParaRPr>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pic>
        <p:nvPicPr>
          <p:cNvPr id="250" name="Google Shape;250;p38"/>
          <p:cNvPicPr preferRelativeResize="0"/>
          <p:nvPr/>
        </p:nvPicPr>
        <p:blipFill rotWithShape="1">
          <a:blip r:embed="rId3">
            <a:alphaModFix/>
          </a:blip>
          <a:srcRect b="0" l="29" r="29" t="0"/>
          <a:stretch/>
        </p:blipFill>
        <p:spPr>
          <a:xfrm>
            <a:off x="1295400" y="533400"/>
            <a:ext cx="6734175" cy="4076700"/>
          </a:xfrm>
          <a:prstGeom prst="rect">
            <a:avLst/>
          </a:prstGeom>
          <a:noFill/>
          <a:ln>
            <a:noFill/>
          </a:ln>
        </p:spPr>
      </p:pic>
      <p:sp>
        <p:nvSpPr>
          <p:cNvPr id="251" name="Google Shape;251;p38"/>
          <p:cNvSpPr/>
          <p:nvPr/>
        </p:nvSpPr>
        <p:spPr>
          <a:xfrm>
            <a:off x="4919700" y="453200"/>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8"/>
          <p:cNvSpPr/>
          <p:nvPr/>
        </p:nvSpPr>
        <p:spPr>
          <a:xfrm>
            <a:off x="6185000" y="2279975"/>
            <a:ext cx="1815900" cy="1073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9"/>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4.2</a:t>
            </a:r>
            <a:r>
              <a:rPr lang="zh-CN"/>
              <a:t> </a:t>
            </a:r>
            <a:r>
              <a:rPr lang="zh-CN"/>
              <a:t>Methods of Bayes</a:t>
            </a:r>
            <a:endParaRPr/>
          </a:p>
        </p:txBody>
      </p:sp>
      <p:sp>
        <p:nvSpPr>
          <p:cNvPr id="258" name="Google Shape;258;p39"/>
          <p:cNvSpPr txBox="1"/>
          <p:nvPr>
            <p:ph idx="1" type="body"/>
          </p:nvPr>
        </p:nvSpPr>
        <p:spPr>
          <a:xfrm>
            <a:off x="727650" y="1884350"/>
            <a:ext cx="7688700" cy="2152500"/>
          </a:xfrm>
          <a:prstGeom prst="rect">
            <a:avLst/>
          </a:prstGeom>
        </p:spPr>
        <p:txBody>
          <a:bodyPr anchorCtr="0" anchor="t" bIns="91425" lIns="91425" spcFirstLastPara="1" rIns="91425" wrap="square" tIns="91425">
            <a:noAutofit/>
          </a:bodyPr>
          <a:lstStyle/>
          <a:p>
            <a:pPr indent="-342900" lvl="0" marL="457200" rtl="0" algn="l">
              <a:lnSpc>
                <a:spcPct val="101083"/>
              </a:lnSpc>
              <a:spcBef>
                <a:spcPts val="0"/>
              </a:spcBef>
              <a:spcAft>
                <a:spcPts val="0"/>
              </a:spcAft>
              <a:buSzPts val="1800"/>
              <a:buChar char="❏"/>
            </a:pPr>
            <a:r>
              <a:rPr lang="zh-CN" sz="1800"/>
              <a:t>NaiveBayes</a:t>
            </a:r>
            <a:endParaRPr sz="1800"/>
          </a:p>
          <a:p>
            <a:pPr indent="-342900" lvl="1" marL="914400" rtl="0" algn="l">
              <a:lnSpc>
                <a:spcPct val="101083"/>
              </a:lnSpc>
              <a:spcBef>
                <a:spcPts val="0"/>
              </a:spcBef>
              <a:spcAft>
                <a:spcPts val="0"/>
              </a:spcAft>
              <a:buSzPts val="1800"/>
              <a:buChar char="❏"/>
            </a:pPr>
            <a:r>
              <a:rPr lang="zh-CN" sz="1800"/>
              <a:t>The NBC model requires few parameters to estimate, is less sensitive to missing data, and the algorithm is simpler. It assumes the attributes are independent of  each other </a:t>
            </a:r>
            <a:endParaRPr sz="1800"/>
          </a:p>
          <a:p>
            <a:pPr indent="-342900" lvl="1" marL="914400" rtl="0" algn="l">
              <a:lnSpc>
                <a:spcPct val="101083"/>
              </a:lnSpc>
              <a:spcBef>
                <a:spcPts val="0"/>
              </a:spcBef>
              <a:spcAft>
                <a:spcPts val="0"/>
              </a:spcAft>
              <a:buSzPts val="1800"/>
              <a:buChar char="❏"/>
            </a:pPr>
            <a:r>
              <a:rPr lang="zh-CN" sz="1800"/>
              <a:t>The reality is that when the number of attributes is large or the correlation between attributes is large, the performance of the classifier will be affected</a:t>
            </a:r>
            <a:endParaRPr sz="1800"/>
          </a:p>
          <a:p>
            <a:pPr indent="0" lvl="0" marL="457200" rtl="0" algn="l">
              <a:lnSpc>
                <a:spcPct val="101083"/>
              </a:lnSpc>
              <a:spcBef>
                <a:spcPts val="0"/>
              </a:spcBef>
              <a:spcAft>
                <a:spcPts val="0"/>
              </a:spcAft>
              <a:buNone/>
            </a:pPr>
            <a:r>
              <a:t/>
            </a:r>
            <a:endParaRPr sz="1800">
              <a:highlight>
                <a:srgbClr val="FFFFFF"/>
              </a:highlight>
            </a:endParaRPr>
          </a:p>
          <a:p>
            <a:pPr indent="0" lvl="0" marL="457200" rtl="0" algn="l">
              <a:lnSpc>
                <a:spcPct val="101083"/>
              </a:lnSpc>
              <a:spcBef>
                <a:spcPts val="0"/>
              </a:spcBef>
              <a:spcAft>
                <a:spcPts val="0"/>
              </a:spcAft>
              <a:buNone/>
            </a:pPr>
            <a:r>
              <a:t/>
            </a:r>
            <a:endParaRPr sz="1800">
              <a:solidFill>
                <a:srgbClr val="323232"/>
              </a:solidFill>
              <a:highlight>
                <a:srgbClr val="FFFFFF"/>
              </a:highlight>
            </a:endParaRPr>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pic>
        <p:nvPicPr>
          <p:cNvPr id="263" name="Google Shape;263;p40"/>
          <p:cNvPicPr preferRelativeResize="0"/>
          <p:nvPr/>
        </p:nvPicPr>
        <p:blipFill rotWithShape="1">
          <a:blip r:embed="rId3">
            <a:alphaModFix/>
          </a:blip>
          <a:srcRect b="0" l="89" r="99" t="0"/>
          <a:stretch/>
        </p:blipFill>
        <p:spPr>
          <a:xfrm>
            <a:off x="1219200" y="533400"/>
            <a:ext cx="6772276" cy="4076700"/>
          </a:xfrm>
          <a:prstGeom prst="rect">
            <a:avLst/>
          </a:prstGeom>
          <a:noFill/>
          <a:ln>
            <a:noFill/>
          </a:ln>
        </p:spPr>
      </p:pic>
      <p:sp>
        <p:nvSpPr>
          <p:cNvPr id="264" name="Google Shape;264;p40"/>
          <p:cNvSpPr/>
          <p:nvPr/>
        </p:nvSpPr>
        <p:spPr>
          <a:xfrm>
            <a:off x="4959800" y="463200"/>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0"/>
          <p:cNvSpPr/>
          <p:nvPr/>
        </p:nvSpPr>
        <p:spPr>
          <a:xfrm>
            <a:off x="6186225" y="2275975"/>
            <a:ext cx="1805400" cy="1107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1"/>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4.3 D</a:t>
            </a:r>
            <a:r>
              <a:rPr lang="zh-CN"/>
              <a:t>ecision Tree</a:t>
            </a:r>
            <a:endParaRPr/>
          </a:p>
        </p:txBody>
      </p:sp>
      <p:sp>
        <p:nvSpPr>
          <p:cNvPr id="271" name="Google Shape;271;p41"/>
          <p:cNvSpPr txBox="1"/>
          <p:nvPr>
            <p:ph idx="1" type="body"/>
          </p:nvPr>
        </p:nvSpPr>
        <p:spPr>
          <a:xfrm>
            <a:off x="727650" y="1655750"/>
            <a:ext cx="7688700" cy="2509500"/>
          </a:xfrm>
          <a:prstGeom prst="rect">
            <a:avLst/>
          </a:prstGeom>
        </p:spPr>
        <p:txBody>
          <a:bodyPr anchorCtr="0" anchor="t" bIns="91425" lIns="91425" spcFirstLastPara="1" rIns="91425" wrap="square" tIns="91425">
            <a:noAutofit/>
          </a:bodyPr>
          <a:lstStyle/>
          <a:p>
            <a:pPr indent="0" lvl="0" marL="0" rtl="0" algn="l">
              <a:lnSpc>
                <a:spcPct val="101083"/>
              </a:lnSpc>
              <a:spcBef>
                <a:spcPts val="0"/>
              </a:spcBef>
              <a:spcAft>
                <a:spcPts val="0"/>
              </a:spcAft>
              <a:buNone/>
            </a:pPr>
            <a:r>
              <a:t/>
            </a:r>
            <a:endParaRPr sz="1800"/>
          </a:p>
          <a:p>
            <a:pPr indent="-342900" lvl="0" marL="457200" rtl="0" algn="l">
              <a:lnSpc>
                <a:spcPct val="101083"/>
              </a:lnSpc>
              <a:spcBef>
                <a:spcPts val="0"/>
              </a:spcBef>
              <a:spcAft>
                <a:spcPts val="0"/>
              </a:spcAft>
              <a:buSzPts val="1800"/>
              <a:buChar char="❏"/>
            </a:pPr>
            <a:r>
              <a:rPr lang="zh-CN" sz="1800">
                <a:highlight>
                  <a:srgbClr val="FFFFFF"/>
                </a:highlight>
              </a:rPr>
              <a:t>J48</a:t>
            </a:r>
            <a:endParaRPr sz="1800">
              <a:highlight>
                <a:srgbClr val="FFFFFF"/>
              </a:highlight>
            </a:endParaRPr>
          </a:p>
          <a:p>
            <a:pPr indent="-342900" lvl="1" marL="914400" rtl="0" algn="l">
              <a:lnSpc>
                <a:spcPct val="101083"/>
              </a:lnSpc>
              <a:spcBef>
                <a:spcPts val="0"/>
              </a:spcBef>
              <a:spcAft>
                <a:spcPts val="0"/>
              </a:spcAft>
              <a:buSzPts val="1800"/>
              <a:buChar char="❏"/>
            </a:pPr>
            <a:r>
              <a:rPr lang="zh-CN" sz="1800">
                <a:highlight>
                  <a:srgbClr val="FFFFFF"/>
                </a:highlight>
              </a:rPr>
              <a:t>Using the information gain rate to select attributes, overcomes the inadequacy of selecting attributes with more information when selecting attributes with information gain.</a:t>
            </a:r>
            <a:endParaRPr sz="1800">
              <a:highlight>
                <a:srgbClr val="FFFFFF"/>
              </a:highlight>
            </a:endParaRPr>
          </a:p>
          <a:p>
            <a:pPr indent="-342900" lvl="1" marL="914400" rtl="0" algn="l">
              <a:lnSpc>
                <a:spcPct val="101083"/>
              </a:lnSpc>
              <a:spcBef>
                <a:spcPts val="0"/>
              </a:spcBef>
              <a:spcAft>
                <a:spcPts val="0"/>
              </a:spcAft>
              <a:buSzPts val="1800"/>
              <a:buChar char="❏"/>
            </a:pPr>
            <a:r>
              <a:rPr lang="zh-CN" sz="1800"/>
              <a:t>Pruning during tree construction</a:t>
            </a:r>
            <a:endParaRPr sz="1800"/>
          </a:p>
          <a:p>
            <a:pPr indent="-342900" lvl="1" marL="914400" rtl="0" algn="l">
              <a:lnSpc>
                <a:spcPct val="101083"/>
              </a:lnSpc>
              <a:spcBef>
                <a:spcPts val="0"/>
              </a:spcBef>
              <a:spcAft>
                <a:spcPts val="0"/>
              </a:spcAft>
              <a:buSzPts val="1800"/>
              <a:buChar char="❏"/>
            </a:pPr>
            <a:r>
              <a:rPr lang="zh-CN" sz="1800"/>
              <a:t>Ability to discretize continuous attributes</a:t>
            </a:r>
            <a:endParaRPr sz="1800"/>
          </a:p>
          <a:p>
            <a:pPr indent="-342900" lvl="1" marL="914400" rtl="0" algn="l">
              <a:lnSpc>
                <a:spcPct val="101083"/>
              </a:lnSpc>
              <a:spcBef>
                <a:spcPts val="0"/>
              </a:spcBef>
              <a:spcAft>
                <a:spcPts val="0"/>
              </a:spcAft>
              <a:buSzPts val="1800"/>
              <a:buChar char="❏"/>
            </a:pPr>
            <a:r>
              <a:rPr lang="zh-CN" sz="1800"/>
              <a:t>The optimal model is when the mininum number of  object is three</a:t>
            </a:r>
            <a:endParaRPr sz="1800"/>
          </a:p>
          <a:p>
            <a:pPr indent="0" lvl="0" marL="457200" rtl="0" algn="l">
              <a:lnSpc>
                <a:spcPct val="101083"/>
              </a:lnSpc>
              <a:spcBef>
                <a:spcPts val="0"/>
              </a:spcBef>
              <a:spcAft>
                <a:spcPts val="0"/>
              </a:spcAft>
              <a:buNone/>
            </a:pPr>
            <a:r>
              <a:t/>
            </a:r>
            <a:endParaRPr sz="1800">
              <a:highlight>
                <a:srgbClr val="FFFFFF"/>
              </a:highlight>
            </a:endParaRPr>
          </a:p>
          <a:p>
            <a:pPr indent="0" lvl="0" marL="457200" rtl="0" algn="l">
              <a:lnSpc>
                <a:spcPct val="101083"/>
              </a:lnSpc>
              <a:spcBef>
                <a:spcPts val="0"/>
              </a:spcBef>
              <a:spcAft>
                <a:spcPts val="0"/>
              </a:spcAft>
              <a:buNone/>
            </a:pPr>
            <a:r>
              <a:t/>
            </a:r>
            <a:endParaRPr sz="1800">
              <a:solidFill>
                <a:srgbClr val="323232"/>
              </a:solidFill>
              <a:highlight>
                <a:srgbClr val="FFFFFF"/>
              </a:highlight>
            </a:endParaRPr>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5"/>
          <p:cNvSpPr txBox="1"/>
          <p:nvPr>
            <p:ph type="title"/>
          </p:nvPr>
        </p:nvSpPr>
        <p:spPr>
          <a:xfrm>
            <a:off x="577050" y="632850"/>
            <a:ext cx="7688700" cy="5352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AutoNum type="arabicPeriod"/>
            </a:pPr>
            <a:r>
              <a:rPr lang="zh-CN"/>
              <a:t>Motivation</a:t>
            </a:r>
            <a:endParaRPr/>
          </a:p>
        </p:txBody>
      </p:sp>
      <p:sp>
        <p:nvSpPr>
          <p:cNvPr id="105" name="Google Shape;105;p15"/>
          <p:cNvSpPr txBox="1"/>
          <p:nvPr>
            <p:ph idx="1" type="body"/>
          </p:nvPr>
        </p:nvSpPr>
        <p:spPr>
          <a:xfrm>
            <a:off x="880050" y="1575650"/>
            <a:ext cx="7538100" cy="3262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Analyze the relationship between mobile phone price range and mobile phone parameters</a:t>
            </a:r>
            <a:endParaRPr sz="1800"/>
          </a:p>
          <a:p>
            <a:pPr indent="-317500" lvl="1" marL="914400" rtl="0" algn="l">
              <a:spcBef>
                <a:spcPts val="0"/>
              </a:spcBef>
              <a:spcAft>
                <a:spcPts val="0"/>
              </a:spcAft>
              <a:buSzPts val="1400"/>
              <a:buChar char="❏"/>
            </a:pPr>
            <a:r>
              <a:rPr lang="zh-CN" sz="1400"/>
              <a:t>A mobile price dataset from kaggle </a:t>
            </a:r>
            <a:r>
              <a:rPr lang="zh-CN" sz="1400" u="sng">
                <a:solidFill>
                  <a:schemeClr val="hlink"/>
                </a:solidFill>
                <a:latin typeface="Arial"/>
                <a:ea typeface="Arial"/>
                <a:cs typeface="Arial"/>
                <a:sym typeface="Arial"/>
                <a:hlinkClick r:id="rId3"/>
              </a:rPr>
              <a:t>https://www.kaggle.com/iabhishekofficial/mobile-price-classificatio</a:t>
            </a:r>
            <a:r>
              <a:rPr lang="zh-CN" sz="1400" u="sng">
                <a:solidFill>
                  <a:schemeClr val="hlink"/>
                </a:solidFill>
                <a:latin typeface="Arial"/>
                <a:ea typeface="Arial"/>
                <a:cs typeface="Arial"/>
                <a:sym typeface="Arial"/>
                <a:hlinkClick r:id="rId4"/>
              </a:rPr>
              <a:t>n</a:t>
            </a:r>
            <a:endParaRPr sz="1400"/>
          </a:p>
          <a:p>
            <a:pPr indent="-317500" lvl="1" marL="914400" rtl="0" algn="l">
              <a:spcBef>
                <a:spcPts val="0"/>
              </a:spcBef>
              <a:spcAft>
                <a:spcPts val="0"/>
              </a:spcAft>
              <a:buSzPts val="1400"/>
              <a:buChar char="❏"/>
            </a:pPr>
            <a:r>
              <a:rPr lang="zh-CN" sz="1400"/>
              <a:t>Association rules</a:t>
            </a:r>
            <a:endParaRPr sz="1400"/>
          </a:p>
          <a:p>
            <a:pPr indent="-342900" lvl="0" marL="457200" rtl="0" algn="l">
              <a:spcBef>
                <a:spcPts val="0"/>
              </a:spcBef>
              <a:spcAft>
                <a:spcPts val="0"/>
              </a:spcAft>
              <a:buSzPts val="1800"/>
              <a:buChar char="❏"/>
            </a:pPr>
            <a:r>
              <a:rPr lang="zh-CN" sz="1800"/>
              <a:t>Assess the performance of different classification methods</a:t>
            </a:r>
            <a:endParaRPr sz="1800"/>
          </a:p>
          <a:p>
            <a:pPr indent="-317500" lvl="1" marL="914400" rtl="0" algn="l">
              <a:spcBef>
                <a:spcPts val="0"/>
              </a:spcBef>
              <a:spcAft>
                <a:spcPts val="0"/>
              </a:spcAft>
              <a:buSzPts val="1400"/>
              <a:buChar char="❏"/>
            </a:pPr>
            <a:r>
              <a:rPr lang="zh-CN" sz="1400"/>
              <a:t>Classification</a:t>
            </a:r>
            <a:endParaRPr sz="1400"/>
          </a:p>
          <a:p>
            <a:pPr indent="-317500" lvl="1" marL="914400" rtl="0" algn="l">
              <a:spcBef>
                <a:spcPts val="0"/>
              </a:spcBef>
              <a:spcAft>
                <a:spcPts val="0"/>
              </a:spcAft>
              <a:buSzPts val="1400"/>
              <a:buChar char="❏"/>
            </a:pPr>
            <a:r>
              <a:rPr lang="zh-CN" sz="1400"/>
              <a:t>Regression</a:t>
            </a:r>
            <a:endParaRPr sz="1400"/>
          </a:p>
          <a:p>
            <a:pPr indent="-342900" lvl="0" marL="457200" rtl="0" algn="l">
              <a:spcBef>
                <a:spcPts val="0"/>
              </a:spcBef>
              <a:spcAft>
                <a:spcPts val="0"/>
              </a:spcAft>
              <a:buSzPts val="1800"/>
              <a:buChar char="❏"/>
            </a:pPr>
            <a:r>
              <a:rPr lang="zh-CN" sz="1800"/>
              <a:t>Predication and get a conclusion</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pic>
        <p:nvPicPr>
          <p:cNvPr id="276" name="Google Shape;276;p42"/>
          <p:cNvPicPr preferRelativeResize="0"/>
          <p:nvPr/>
        </p:nvPicPr>
        <p:blipFill rotWithShape="1">
          <a:blip r:embed="rId3">
            <a:alphaModFix/>
          </a:blip>
          <a:srcRect b="0" l="69" r="59" t="0"/>
          <a:stretch/>
        </p:blipFill>
        <p:spPr>
          <a:xfrm>
            <a:off x="1219200" y="533400"/>
            <a:ext cx="6772275" cy="4105275"/>
          </a:xfrm>
          <a:prstGeom prst="rect">
            <a:avLst/>
          </a:prstGeom>
          <a:noFill/>
          <a:ln>
            <a:noFill/>
          </a:ln>
        </p:spPr>
      </p:pic>
      <p:sp>
        <p:nvSpPr>
          <p:cNvPr id="277" name="Google Shape;277;p42"/>
          <p:cNvSpPr/>
          <p:nvPr/>
        </p:nvSpPr>
        <p:spPr>
          <a:xfrm>
            <a:off x="4959800" y="463200"/>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2"/>
          <p:cNvSpPr/>
          <p:nvPr/>
        </p:nvSpPr>
        <p:spPr>
          <a:xfrm>
            <a:off x="6196275" y="2275975"/>
            <a:ext cx="1754700" cy="11172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43"/>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4.3 Decision Tree</a:t>
            </a:r>
            <a:endParaRPr/>
          </a:p>
        </p:txBody>
      </p:sp>
      <p:sp>
        <p:nvSpPr>
          <p:cNvPr id="284" name="Google Shape;284;p43"/>
          <p:cNvSpPr txBox="1"/>
          <p:nvPr>
            <p:ph idx="1" type="body"/>
          </p:nvPr>
        </p:nvSpPr>
        <p:spPr>
          <a:xfrm>
            <a:off x="727650" y="1655750"/>
            <a:ext cx="7688700" cy="2509500"/>
          </a:xfrm>
          <a:prstGeom prst="rect">
            <a:avLst/>
          </a:prstGeom>
        </p:spPr>
        <p:txBody>
          <a:bodyPr anchorCtr="0" anchor="t" bIns="91425" lIns="91425" spcFirstLastPara="1" rIns="91425" wrap="square" tIns="91425">
            <a:noAutofit/>
          </a:bodyPr>
          <a:lstStyle/>
          <a:p>
            <a:pPr indent="0" lvl="0" marL="0" rtl="0" algn="l">
              <a:lnSpc>
                <a:spcPct val="101083"/>
              </a:lnSpc>
              <a:spcBef>
                <a:spcPts val="0"/>
              </a:spcBef>
              <a:spcAft>
                <a:spcPts val="0"/>
              </a:spcAft>
              <a:buNone/>
            </a:pPr>
            <a:r>
              <a:t/>
            </a:r>
            <a:endParaRPr sz="1800"/>
          </a:p>
          <a:p>
            <a:pPr indent="-342900" lvl="0" marL="457200" rtl="0" algn="l">
              <a:lnSpc>
                <a:spcPct val="101083"/>
              </a:lnSpc>
              <a:spcBef>
                <a:spcPts val="0"/>
              </a:spcBef>
              <a:spcAft>
                <a:spcPts val="0"/>
              </a:spcAft>
              <a:buSzPts val="1800"/>
              <a:buChar char="❏"/>
            </a:pPr>
            <a:r>
              <a:rPr lang="zh-CN" sz="1800">
                <a:highlight>
                  <a:srgbClr val="FFFFFF"/>
                </a:highlight>
              </a:rPr>
              <a:t>RandomForest</a:t>
            </a:r>
            <a:endParaRPr sz="1800">
              <a:highlight>
                <a:srgbClr val="FFFFFF"/>
              </a:highlight>
            </a:endParaRPr>
          </a:p>
          <a:p>
            <a:pPr indent="-342900" lvl="1" marL="914400" rtl="0" algn="l">
              <a:spcBef>
                <a:spcPts val="0"/>
              </a:spcBef>
              <a:spcAft>
                <a:spcPts val="0"/>
              </a:spcAft>
              <a:buSzPts val="1800"/>
              <a:buChar char="❏"/>
            </a:pPr>
            <a:r>
              <a:rPr lang="zh-CN" sz="1800"/>
              <a:t>Random forest is a classifier that contains multiple decision trees, and the output category is determined by the mode of the category of the individual tree output.</a:t>
            </a:r>
            <a:endParaRPr sz="1800"/>
          </a:p>
          <a:p>
            <a:pPr indent="0" lvl="0" marL="457200" rtl="0" algn="l">
              <a:lnSpc>
                <a:spcPct val="101083"/>
              </a:lnSpc>
              <a:spcBef>
                <a:spcPts val="1600"/>
              </a:spcBef>
              <a:spcAft>
                <a:spcPts val="0"/>
              </a:spcAft>
              <a:buNone/>
            </a:pPr>
            <a:r>
              <a:t/>
            </a:r>
            <a:endParaRPr sz="1800">
              <a:highlight>
                <a:srgbClr val="FFFFFF"/>
              </a:highlight>
            </a:endParaRPr>
          </a:p>
          <a:p>
            <a:pPr indent="0" lvl="0" marL="457200" rtl="0" algn="l">
              <a:lnSpc>
                <a:spcPct val="101083"/>
              </a:lnSpc>
              <a:spcBef>
                <a:spcPts val="0"/>
              </a:spcBef>
              <a:spcAft>
                <a:spcPts val="0"/>
              </a:spcAft>
              <a:buNone/>
            </a:pPr>
            <a:r>
              <a:t/>
            </a:r>
            <a:endParaRPr sz="1800">
              <a:solidFill>
                <a:srgbClr val="323232"/>
              </a:solidFill>
              <a:highlight>
                <a:srgbClr val="FFFFFF"/>
              </a:highlight>
            </a:endParaRPr>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pic>
        <p:nvPicPr>
          <p:cNvPr id="289" name="Google Shape;289;p44"/>
          <p:cNvPicPr preferRelativeResize="0"/>
          <p:nvPr/>
        </p:nvPicPr>
        <p:blipFill rotWithShape="1">
          <a:blip r:embed="rId3">
            <a:alphaModFix/>
          </a:blip>
          <a:srcRect b="377" l="0" r="0" t="377"/>
          <a:stretch/>
        </p:blipFill>
        <p:spPr>
          <a:xfrm>
            <a:off x="1126950" y="463200"/>
            <a:ext cx="6800850" cy="4095750"/>
          </a:xfrm>
          <a:prstGeom prst="rect">
            <a:avLst/>
          </a:prstGeom>
          <a:noFill/>
          <a:ln>
            <a:noFill/>
          </a:ln>
        </p:spPr>
      </p:pic>
      <p:sp>
        <p:nvSpPr>
          <p:cNvPr id="290" name="Google Shape;290;p44"/>
          <p:cNvSpPr/>
          <p:nvPr/>
        </p:nvSpPr>
        <p:spPr>
          <a:xfrm>
            <a:off x="4959800" y="387000"/>
            <a:ext cx="808800" cy="46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4"/>
          <p:cNvSpPr/>
          <p:nvPr/>
        </p:nvSpPr>
        <p:spPr>
          <a:xfrm>
            <a:off x="6205075" y="2199750"/>
            <a:ext cx="1815000" cy="10632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45"/>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4.4 Classification after Attribute Selection</a:t>
            </a:r>
            <a:endParaRPr/>
          </a:p>
        </p:txBody>
      </p:sp>
      <p:sp>
        <p:nvSpPr>
          <p:cNvPr id="297" name="Google Shape;297;p45"/>
          <p:cNvSpPr txBox="1"/>
          <p:nvPr>
            <p:ph idx="1" type="body"/>
          </p:nvPr>
        </p:nvSpPr>
        <p:spPr>
          <a:xfrm>
            <a:off x="727650" y="1256600"/>
            <a:ext cx="7688700" cy="3624300"/>
          </a:xfrm>
          <a:prstGeom prst="rect">
            <a:avLst/>
          </a:prstGeom>
        </p:spPr>
        <p:txBody>
          <a:bodyPr anchorCtr="0" anchor="t" bIns="91425" lIns="91425" spcFirstLastPara="1" rIns="91425" wrap="square" tIns="91425">
            <a:noAutofit/>
          </a:bodyPr>
          <a:lstStyle/>
          <a:p>
            <a:pPr indent="0" lvl="0" marL="0" rtl="0" algn="l">
              <a:lnSpc>
                <a:spcPct val="101083"/>
              </a:lnSpc>
              <a:spcBef>
                <a:spcPts val="0"/>
              </a:spcBef>
              <a:spcAft>
                <a:spcPts val="0"/>
              </a:spcAft>
              <a:buNone/>
            </a:pPr>
            <a:r>
              <a:t/>
            </a:r>
            <a:endParaRPr sz="1800"/>
          </a:p>
          <a:p>
            <a:pPr indent="-342900" lvl="0" marL="457200" marR="0" rtl="0" algn="l">
              <a:lnSpc>
                <a:spcPct val="101083"/>
              </a:lnSpc>
              <a:spcBef>
                <a:spcPts val="0"/>
              </a:spcBef>
              <a:spcAft>
                <a:spcPts val="0"/>
              </a:spcAft>
              <a:buClr>
                <a:schemeClr val="accent1"/>
              </a:buClr>
              <a:buSzPts val="1800"/>
              <a:buFont typeface="Lato"/>
              <a:buChar char="❏"/>
            </a:pPr>
            <a:r>
              <a:rPr lang="zh-CN" sz="1800"/>
              <a:t>By using the Attribute Selection(CfsSubsetEval ) in Weka,we find the the attributes no.1(</a:t>
            </a:r>
            <a:r>
              <a:rPr lang="zh-CN" sz="1800"/>
              <a:t>battery_power</a:t>
            </a:r>
            <a:r>
              <a:rPr lang="zh-CN" sz="1800"/>
              <a:t>),no.12(</a:t>
            </a:r>
            <a:r>
              <a:rPr lang="zh-CN" sz="1800"/>
              <a:t>px_height</a:t>
            </a:r>
            <a:r>
              <a:rPr lang="zh-CN" sz="1800"/>
              <a:t>),no.14(ram),no.19 (</a:t>
            </a:r>
            <a:r>
              <a:rPr lang="zh-CN" sz="1800"/>
              <a:t>touch_screen_binarized</a:t>
            </a:r>
            <a:r>
              <a:rPr lang="zh-CN" sz="1800"/>
              <a:t>) are selected</a:t>
            </a:r>
            <a:endParaRPr sz="1800"/>
          </a:p>
          <a:p>
            <a:pPr indent="-342900" lvl="0" marL="457200" rtl="0" algn="l">
              <a:lnSpc>
                <a:spcPct val="101083"/>
              </a:lnSpc>
              <a:spcBef>
                <a:spcPts val="0"/>
              </a:spcBef>
              <a:spcAft>
                <a:spcPts val="0"/>
              </a:spcAft>
              <a:buSzPts val="1800"/>
              <a:buChar char="❏"/>
            </a:pPr>
            <a:r>
              <a:rPr lang="zh-CN" sz="1800"/>
              <a:t>The results of the classification will also be changed </a:t>
            </a:r>
            <a:endParaRPr sz="1800"/>
          </a:p>
          <a:p>
            <a:pPr indent="-342900" lvl="1" marL="914400" marR="0" rtl="0" algn="l">
              <a:lnSpc>
                <a:spcPct val="101083"/>
              </a:lnSpc>
              <a:spcBef>
                <a:spcPts val="0"/>
              </a:spcBef>
              <a:spcAft>
                <a:spcPts val="0"/>
              </a:spcAft>
              <a:buSzPts val="1800"/>
              <a:buChar char="❏"/>
            </a:pPr>
            <a:r>
              <a:rPr lang="zh-CN" sz="1800">
                <a:highlight>
                  <a:srgbClr val="FFFFFF"/>
                </a:highlight>
              </a:rPr>
              <a:t>In the case of different N values, the classification results of IBK have been greatly improved</a:t>
            </a:r>
            <a:endParaRPr sz="1800">
              <a:highlight>
                <a:srgbClr val="FFFFFF"/>
              </a:highlight>
            </a:endParaRPr>
          </a:p>
          <a:p>
            <a:pPr indent="-342900" lvl="1" marL="914400" marR="0" rtl="0" algn="l">
              <a:lnSpc>
                <a:spcPct val="101083"/>
              </a:lnSpc>
              <a:spcBef>
                <a:spcPts val="0"/>
              </a:spcBef>
              <a:spcAft>
                <a:spcPts val="0"/>
              </a:spcAft>
              <a:buSzPts val="1800"/>
              <a:buChar char="❏"/>
            </a:pPr>
            <a:r>
              <a:rPr lang="zh-CN" sz="1800">
                <a:highlight>
                  <a:schemeClr val="lt1"/>
                </a:highlight>
              </a:rPr>
              <a:t>In the case of different minimum number of objects of J48,and the Randomforest .The classification results of both methods improve slightly</a:t>
            </a:r>
            <a:endParaRPr sz="1800">
              <a:highlight>
                <a:schemeClr val="lt1"/>
              </a:highlight>
            </a:endParaRPr>
          </a:p>
          <a:p>
            <a:pPr indent="-342900" lvl="1" marL="914400" rtl="0" algn="l">
              <a:lnSpc>
                <a:spcPct val="101083"/>
              </a:lnSpc>
              <a:spcBef>
                <a:spcPts val="0"/>
              </a:spcBef>
              <a:spcAft>
                <a:spcPts val="0"/>
              </a:spcAft>
              <a:buSzPts val="1800"/>
              <a:buChar char="❏"/>
            </a:pPr>
            <a:r>
              <a:rPr lang="zh-CN" sz="1800">
                <a:highlight>
                  <a:schemeClr val="lt1"/>
                </a:highlight>
              </a:rPr>
              <a:t>The results of BayesNet and NaiveBayes both decrease a little</a:t>
            </a: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46"/>
          <p:cNvPicPr preferRelativeResize="0"/>
          <p:nvPr/>
        </p:nvPicPr>
        <p:blipFill>
          <a:blip r:embed="rId3">
            <a:alphaModFix/>
          </a:blip>
          <a:stretch>
            <a:fillRect/>
          </a:stretch>
        </p:blipFill>
        <p:spPr>
          <a:xfrm>
            <a:off x="224125" y="530825"/>
            <a:ext cx="8839199" cy="1030300"/>
          </a:xfrm>
          <a:prstGeom prst="rect">
            <a:avLst/>
          </a:prstGeom>
          <a:noFill/>
          <a:ln>
            <a:noFill/>
          </a:ln>
        </p:spPr>
      </p:pic>
      <p:pic>
        <p:nvPicPr>
          <p:cNvPr id="303" name="Google Shape;303;p46"/>
          <p:cNvPicPr preferRelativeResize="0"/>
          <p:nvPr/>
        </p:nvPicPr>
        <p:blipFill>
          <a:blip r:embed="rId4">
            <a:alphaModFix/>
          </a:blip>
          <a:stretch>
            <a:fillRect/>
          </a:stretch>
        </p:blipFill>
        <p:spPr>
          <a:xfrm>
            <a:off x="152400" y="2040501"/>
            <a:ext cx="8839201" cy="1135500"/>
          </a:xfrm>
          <a:prstGeom prst="rect">
            <a:avLst/>
          </a:prstGeom>
          <a:noFill/>
          <a:ln>
            <a:noFill/>
          </a:ln>
        </p:spPr>
      </p:pic>
      <p:sp>
        <p:nvSpPr>
          <p:cNvPr id="304" name="Google Shape;304;p46"/>
          <p:cNvSpPr txBox="1"/>
          <p:nvPr/>
        </p:nvSpPr>
        <p:spPr>
          <a:xfrm>
            <a:off x="3463150" y="1485075"/>
            <a:ext cx="21210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000">
                <a:latin typeface="Lato"/>
                <a:ea typeface="Lato"/>
                <a:cs typeface="Lato"/>
                <a:sym typeface="Lato"/>
              </a:rPr>
              <a:t>Results before Attribute Selection</a:t>
            </a:r>
            <a:endParaRPr sz="1000">
              <a:latin typeface="Lato"/>
              <a:ea typeface="Lato"/>
              <a:cs typeface="Lato"/>
              <a:sym typeface="Lato"/>
            </a:endParaRPr>
          </a:p>
        </p:txBody>
      </p:sp>
      <p:sp>
        <p:nvSpPr>
          <p:cNvPr id="305" name="Google Shape;305;p46"/>
          <p:cNvSpPr txBox="1"/>
          <p:nvPr/>
        </p:nvSpPr>
        <p:spPr>
          <a:xfrm>
            <a:off x="3483650" y="3112300"/>
            <a:ext cx="21210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000">
                <a:latin typeface="Lato"/>
                <a:ea typeface="Lato"/>
                <a:cs typeface="Lato"/>
                <a:sym typeface="Lato"/>
              </a:rPr>
              <a:t>Results after Attribute Selection</a:t>
            </a:r>
            <a:endParaRPr sz="1000">
              <a:latin typeface="Lato"/>
              <a:ea typeface="Lato"/>
              <a:cs typeface="Lato"/>
              <a:sym typeface="Lato"/>
            </a:endParaRPr>
          </a:p>
        </p:txBody>
      </p:sp>
      <p:sp>
        <p:nvSpPr>
          <p:cNvPr id="306" name="Google Shape;306;p46"/>
          <p:cNvSpPr/>
          <p:nvPr/>
        </p:nvSpPr>
        <p:spPr>
          <a:xfrm>
            <a:off x="8155825" y="454625"/>
            <a:ext cx="813900" cy="10302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6"/>
          <p:cNvSpPr/>
          <p:nvPr/>
        </p:nvSpPr>
        <p:spPr>
          <a:xfrm>
            <a:off x="8084825" y="2054825"/>
            <a:ext cx="906900" cy="10302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6"/>
          <p:cNvSpPr txBox="1"/>
          <p:nvPr>
            <p:ph idx="4294967295" type="body"/>
          </p:nvPr>
        </p:nvSpPr>
        <p:spPr>
          <a:xfrm>
            <a:off x="727650" y="3487050"/>
            <a:ext cx="7688700" cy="1135500"/>
          </a:xfrm>
          <a:prstGeom prst="rect">
            <a:avLst/>
          </a:prstGeom>
        </p:spPr>
        <p:txBody>
          <a:bodyPr anchorCtr="0" anchor="t" bIns="91425" lIns="91425" spcFirstLastPara="1" rIns="91425" wrap="square" tIns="91425">
            <a:noAutofit/>
          </a:bodyPr>
          <a:lstStyle/>
          <a:p>
            <a:pPr indent="0" lvl="0" marL="0" rtl="0" algn="l">
              <a:lnSpc>
                <a:spcPct val="101083"/>
              </a:lnSpc>
              <a:spcBef>
                <a:spcPts val="0"/>
              </a:spcBef>
              <a:spcAft>
                <a:spcPts val="0"/>
              </a:spcAft>
              <a:buNone/>
            </a:pPr>
            <a:r>
              <a:t/>
            </a:r>
            <a:endParaRPr sz="1800"/>
          </a:p>
          <a:p>
            <a:pPr indent="-342900" lvl="0" marL="457200" rtl="0" algn="l">
              <a:lnSpc>
                <a:spcPct val="101083"/>
              </a:lnSpc>
              <a:spcBef>
                <a:spcPts val="0"/>
              </a:spcBef>
              <a:spcAft>
                <a:spcPts val="0"/>
              </a:spcAft>
              <a:buSzPts val="1800"/>
              <a:buChar char="❏"/>
            </a:pPr>
            <a:r>
              <a:rPr lang="zh-CN" sz="1800">
                <a:highlight>
                  <a:srgbClr val="FFFFFF"/>
                </a:highlight>
              </a:rPr>
              <a:t>The best classification method is RandomForest</a:t>
            </a:r>
            <a:endParaRPr sz="1800">
              <a:highlight>
                <a:srgbClr val="FFFFFF"/>
              </a:highlight>
            </a:endParaRPr>
          </a:p>
          <a:p>
            <a:pPr indent="0" lvl="0" marL="0" rtl="0" algn="l">
              <a:spcBef>
                <a:spcPts val="0"/>
              </a:spcBef>
              <a:spcAft>
                <a:spcPts val="0"/>
              </a:spcAft>
              <a:buNone/>
            </a:pPr>
            <a:r>
              <a:t/>
            </a:r>
            <a:endParaRPr sz="1800"/>
          </a:p>
          <a:p>
            <a:pPr indent="0" lvl="0" marL="457200" rtl="0" algn="l">
              <a:lnSpc>
                <a:spcPct val="101083"/>
              </a:lnSpc>
              <a:spcBef>
                <a:spcPts val="1600"/>
              </a:spcBef>
              <a:spcAft>
                <a:spcPts val="0"/>
              </a:spcAft>
              <a:buNone/>
            </a:pPr>
            <a:r>
              <a:t/>
            </a:r>
            <a:endParaRPr sz="1800">
              <a:highlight>
                <a:srgbClr val="FFFFFF"/>
              </a:highlight>
            </a:endParaRPr>
          </a:p>
          <a:p>
            <a:pPr indent="0" lvl="0" marL="457200" rtl="0" algn="l">
              <a:lnSpc>
                <a:spcPct val="101083"/>
              </a:lnSpc>
              <a:spcBef>
                <a:spcPts val="0"/>
              </a:spcBef>
              <a:spcAft>
                <a:spcPts val="0"/>
              </a:spcAft>
              <a:buNone/>
            </a:pPr>
            <a:r>
              <a:t/>
            </a:r>
            <a:endParaRPr sz="1800">
              <a:solidFill>
                <a:srgbClr val="323232"/>
              </a:solidFill>
              <a:highlight>
                <a:srgbClr val="FFFFFF"/>
              </a:highlight>
            </a:endParaRPr>
          </a:p>
          <a:p>
            <a:pPr indent="0" lvl="0" marL="0" marR="25400" rtl="0" algn="l">
              <a:spcBef>
                <a:spcPts val="0"/>
              </a:spcBef>
              <a:spcAft>
                <a:spcPts val="0"/>
              </a:spcAft>
              <a:buNone/>
            </a:pPr>
            <a:r>
              <a:rPr lang="zh-CN" sz="1400"/>
              <a:t>	</a:t>
            </a:r>
            <a:endParaRPr sz="1400"/>
          </a:p>
          <a:p>
            <a:pPr indent="0" lvl="0" marL="0" marR="25400" rtl="0" algn="l">
              <a:spcBef>
                <a:spcPts val="0"/>
              </a:spcBef>
              <a:spcAft>
                <a:spcPts val="0"/>
              </a:spcAft>
              <a:buNone/>
            </a:pPr>
            <a:r>
              <a:rPr lang="zh-CN" sz="1400">
                <a:solidFill>
                  <a:srgbClr val="212121"/>
                </a:solidFill>
                <a:highlight>
                  <a:srgbClr val="FFFFFF"/>
                </a:highlight>
              </a:rPr>
              <a:t>	</a:t>
            </a:r>
            <a:endParaRPr sz="1400">
              <a:solidFill>
                <a:srgbClr val="212121"/>
              </a:solidFill>
              <a:highlight>
                <a:srgbClr val="FFFFFF"/>
              </a:highlight>
            </a:endParaRPr>
          </a:p>
          <a:p>
            <a:pPr indent="0" lvl="0" marL="1371600" rtl="0" algn="l">
              <a:spcBef>
                <a:spcPts val="0"/>
              </a:spcBef>
              <a:spcAft>
                <a:spcPts val="0"/>
              </a:spcAft>
              <a:buNone/>
            </a:pPr>
            <a:r>
              <a:t/>
            </a:r>
            <a:endParaRPr sz="1800"/>
          </a:p>
          <a:p>
            <a:pPr indent="0" lvl="0" marL="1371600" rtl="0" algn="l">
              <a:spcBef>
                <a:spcPts val="1600"/>
              </a:spcBef>
              <a:spcAft>
                <a:spcPts val="1600"/>
              </a:spcAft>
              <a:buNone/>
            </a:pPr>
            <a:r>
              <a:t/>
            </a:r>
            <a:endParaRPr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47"/>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5</a:t>
            </a:r>
            <a:r>
              <a:rPr lang="zh-CN"/>
              <a:t>. Reg</a:t>
            </a:r>
            <a:r>
              <a:rPr lang="zh-CN"/>
              <a:t>ression</a:t>
            </a:r>
            <a:endParaRPr/>
          </a:p>
        </p:txBody>
      </p:sp>
      <p:sp>
        <p:nvSpPr>
          <p:cNvPr id="314" name="Google Shape;314;p47"/>
          <p:cNvSpPr txBox="1"/>
          <p:nvPr>
            <p:ph idx="1" type="body"/>
          </p:nvPr>
        </p:nvSpPr>
        <p:spPr>
          <a:xfrm>
            <a:off x="805650" y="1469275"/>
            <a:ext cx="7688700" cy="3442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The data in our data set is discrete rather than continuous.</a:t>
            </a:r>
            <a:endParaRPr sz="1800"/>
          </a:p>
          <a:p>
            <a:pPr indent="-342900" lvl="0" marL="457200" rtl="0" algn="l">
              <a:spcBef>
                <a:spcPts val="0"/>
              </a:spcBef>
              <a:spcAft>
                <a:spcPts val="0"/>
              </a:spcAft>
              <a:buSzPts val="1800"/>
              <a:buChar char="❏"/>
            </a:pPr>
            <a:r>
              <a:rPr lang="zh-CN" sz="1800"/>
              <a:t>Choose two logistic regression methods in Weka</a:t>
            </a:r>
            <a:endParaRPr sz="1800"/>
          </a:p>
          <a:p>
            <a:pPr indent="-317500" lvl="1" marL="914400" rtl="0" algn="l">
              <a:spcBef>
                <a:spcPts val="0"/>
              </a:spcBef>
              <a:spcAft>
                <a:spcPts val="0"/>
              </a:spcAft>
              <a:buSzPts val="1400"/>
              <a:buChar char="❏"/>
            </a:pPr>
            <a:r>
              <a:rPr lang="zh-CN" sz="1400"/>
              <a:t>SimpleLogistic</a:t>
            </a:r>
            <a:endParaRPr sz="1400"/>
          </a:p>
          <a:p>
            <a:pPr indent="-317500" lvl="2" marL="1371600" rtl="0" algn="l">
              <a:spcBef>
                <a:spcPts val="0"/>
              </a:spcBef>
              <a:spcAft>
                <a:spcPts val="0"/>
              </a:spcAft>
              <a:buSzPts val="1400"/>
              <a:buChar char="❏"/>
            </a:pPr>
            <a:r>
              <a:rPr lang="zh-CN" sz="1400"/>
              <a:t>symmetric</a:t>
            </a:r>
            <a:endParaRPr sz="1400"/>
          </a:p>
          <a:p>
            <a:pPr indent="-317500" lvl="2" marL="1371600" rtl="0" algn="l">
              <a:spcBef>
                <a:spcPts val="0"/>
              </a:spcBef>
              <a:spcAft>
                <a:spcPts val="0"/>
              </a:spcAft>
              <a:buSzPts val="1400"/>
              <a:buChar char="❏"/>
            </a:pPr>
            <a:r>
              <a:rPr lang="zh-CN" sz="1400"/>
              <a:t>fit multinomial logistic regression problem</a:t>
            </a:r>
            <a:endParaRPr sz="1400"/>
          </a:p>
          <a:p>
            <a:pPr indent="-317500" lvl="2" marL="1371600" rtl="0" algn="l">
              <a:spcBef>
                <a:spcPts val="0"/>
              </a:spcBef>
              <a:spcAft>
                <a:spcPts val="0"/>
              </a:spcAft>
              <a:buSzPts val="1400"/>
              <a:buChar char="❏"/>
            </a:pPr>
            <a:r>
              <a:rPr lang="zh-CN" sz="1400"/>
              <a:t>has a built-in attribute selection</a:t>
            </a:r>
            <a:endParaRPr sz="1400"/>
          </a:p>
          <a:p>
            <a:pPr indent="-317500" lvl="2" marL="1371600" rtl="0" algn="l">
              <a:spcBef>
                <a:spcPts val="0"/>
              </a:spcBef>
              <a:spcAft>
                <a:spcPts val="0"/>
              </a:spcAft>
              <a:buSzPts val="1400"/>
              <a:buChar char="❏"/>
            </a:pPr>
            <a:r>
              <a:rPr lang="zh-CN" sz="1400"/>
              <a:t> it adds one SimpleLinearRegression model per class into the logistic regression model</a:t>
            </a:r>
            <a:endParaRPr sz="1400"/>
          </a:p>
          <a:p>
            <a:pPr indent="-317500" lvl="1" marL="914400" rtl="0" algn="l">
              <a:spcBef>
                <a:spcPts val="0"/>
              </a:spcBef>
              <a:spcAft>
                <a:spcPts val="0"/>
              </a:spcAft>
              <a:buSzPts val="1400"/>
              <a:buChar char="❏"/>
            </a:pPr>
            <a:r>
              <a:rPr lang="zh-CN" sz="1400"/>
              <a:t>Logistic</a:t>
            </a:r>
            <a:endParaRPr sz="1400"/>
          </a:p>
          <a:p>
            <a:pPr indent="-317500" lvl="2" marL="1371600" rtl="0" algn="l">
              <a:spcBef>
                <a:spcPts val="0"/>
              </a:spcBef>
              <a:spcAft>
                <a:spcPts val="0"/>
              </a:spcAft>
              <a:buSzPts val="1400"/>
              <a:buChar char="❏"/>
            </a:pPr>
            <a:r>
              <a:rPr lang="zh-CN" sz="1400"/>
              <a:t>not symmetric</a:t>
            </a:r>
            <a:endParaRPr sz="1400"/>
          </a:p>
          <a:p>
            <a:pPr indent="-317500" lvl="2" marL="1371600" rtl="0" algn="l">
              <a:spcBef>
                <a:spcPts val="0"/>
              </a:spcBef>
              <a:spcAft>
                <a:spcPts val="0"/>
              </a:spcAft>
              <a:buSzPts val="1400"/>
              <a:buChar char="❏"/>
            </a:pPr>
            <a:r>
              <a:rPr lang="zh-CN" sz="1400"/>
              <a:t>fit multinomial logistic regression problem</a:t>
            </a:r>
            <a:endParaRPr sz="1400"/>
          </a:p>
          <a:p>
            <a:pPr indent="-342900" lvl="0" marL="457200" rtl="0" algn="l">
              <a:spcBef>
                <a:spcPts val="0"/>
              </a:spcBef>
              <a:spcAft>
                <a:spcPts val="0"/>
              </a:spcAft>
              <a:buSzPts val="1800"/>
              <a:buChar char="❏"/>
            </a:pPr>
            <a:r>
              <a:rPr lang="zh-CN" sz="1800"/>
              <a:t>Cross-validation with 10 Folds</a:t>
            </a:r>
            <a:endParaRPr sz="1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8"/>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5.</a:t>
            </a:r>
            <a:r>
              <a:rPr lang="zh-CN"/>
              <a:t>1 </a:t>
            </a:r>
            <a:r>
              <a:rPr lang="zh-CN"/>
              <a:t>SimpleLogistic</a:t>
            </a:r>
            <a:endParaRPr/>
          </a:p>
        </p:txBody>
      </p:sp>
      <p:sp>
        <p:nvSpPr>
          <p:cNvPr id="320" name="Google Shape;320;p48"/>
          <p:cNvSpPr txBox="1"/>
          <p:nvPr>
            <p:ph idx="1" type="body"/>
          </p:nvPr>
        </p:nvSpPr>
        <p:spPr>
          <a:xfrm>
            <a:off x="729450" y="1697875"/>
            <a:ext cx="7688700" cy="2911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zh-CN" sz="1400"/>
              <a:t>Class 0 :  </a:t>
            </a:r>
            <a:r>
              <a:rPr lang="zh-CN" sz="1400"/>
              <a:t>66.67 + battery_power * -0.02 + int_memory * -0.01 + mobile_wt * 0.02 + n_cores * -0.04 + </a:t>
            </a:r>
            <a:r>
              <a:rPr lang="zh-CN" sz="1400">
                <a:solidFill>
                  <a:srgbClr val="FF0000"/>
                </a:solidFill>
              </a:rPr>
              <a:t>px_height * -0.01</a:t>
            </a:r>
            <a:r>
              <a:rPr lang="zh-CN" sz="1400"/>
              <a:t>+ </a:t>
            </a:r>
            <a:r>
              <a:rPr lang="zh-CN" sz="1400">
                <a:solidFill>
                  <a:srgbClr val="FF0000"/>
                </a:solidFill>
              </a:rPr>
              <a:t>px_width * -0.01</a:t>
            </a:r>
            <a:r>
              <a:rPr lang="zh-CN" sz="1400"/>
              <a:t> + ram * -0.03 + </a:t>
            </a:r>
            <a:r>
              <a:rPr lang="zh-CN" sz="1400">
                <a:solidFill>
                  <a:srgbClr val="0000FF"/>
                </a:solidFill>
              </a:rPr>
              <a:t>support_wifi</a:t>
            </a:r>
            <a:r>
              <a:rPr lang="zh-CN" sz="1400">
                <a:solidFill>
                  <a:srgbClr val="0000FF"/>
                </a:solidFill>
              </a:rPr>
              <a:t> * 0.53</a:t>
            </a:r>
            <a:endParaRPr sz="1400">
              <a:solidFill>
                <a:srgbClr val="0000FF"/>
              </a:solidFill>
            </a:endParaRPr>
          </a:p>
          <a:p>
            <a:pPr indent="-317500" lvl="0" marL="457200" rtl="0" algn="l">
              <a:spcBef>
                <a:spcPts val="0"/>
              </a:spcBef>
              <a:spcAft>
                <a:spcPts val="0"/>
              </a:spcAft>
              <a:buSzPts val="1400"/>
              <a:buChar char="❏"/>
            </a:pPr>
            <a:r>
              <a:rPr lang="zh-CN" sz="1400"/>
              <a:t>Class 1 : 23.43 + battery_power * -0.01 + support_bluetooth * -0.06 + clock_speed * -0.09 + support_dual_sim * -0.07 + </a:t>
            </a:r>
            <a:r>
              <a:rPr lang="zh-CN" sz="1400">
                <a:solidFill>
                  <a:srgbClr val="0000FF"/>
                </a:solidFill>
              </a:rPr>
              <a:t>m_dep * 0.5 </a:t>
            </a:r>
            <a:r>
              <a:rPr lang="zh-CN" sz="1400"/>
              <a:t> + mobile_wt * 0.01 + n_cores * -0.05 + pc * -0.01 + ram * -0.01 + sc_w * -0.03 + talk_time * -0.01 + support_three_g * -0.22 + </a:t>
            </a:r>
            <a:r>
              <a:rPr lang="zh-CN" sz="1400">
                <a:solidFill>
                  <a:srgbClr val="0000FF"/>
                </a:solidFill>
              </a:rPr>
              <a:t>support_wifi * 0.29</a:t>
            </a:r>
            <a:endParaRPr sz="1400"/>
          </a:p>
          <a:p>
            <a:pPr indent="-317500" lvl="0" marL="457200" rtl="0" algn="l">
              <a:spcBef>
                <a:spcPts val="0"/>
              </a:spcBef>
              <a:spcAft>
                <a:spcPts val="0"/>
              </a:spcAft>
              <a:buSzPts val="1400"/>
              <a:buChar char="❏"/>
            </a:pPr>
            <a:r>
              <a:rPr lang="zh-CN" sz="1400"/>
              <a:t>Class 2 : -25.51 + support_bluetooth * 0.08 + clock_speed * -0.08 + support_dual_sim * -0.18 + support_four_g * -0.28 + n_cores * -0.02 + ram * 0.01 + sc_h * -0.02 + support_three_g * 0.08 + has_touch_screen * -0.19 + support_wifi * -0.24</a:t>
            </a:r>
            <a:endParaRPr sz="1400"/>
          </a:p>
          <a:p>
            <a:pPr indent="-317500" lvl="0" marL="457200" rtl="0" algn="l">
              <a:spcBef>
                <a:spcPts val="0"/>
              </a:spcBef>
              <a:spcAft>
                <a:spcPts val="0"/>
              </a:spcAft>
              <a:buSzPts val="1400"/>
              <a:buChar char="❏"/>
            </a:pPr>
            <a:r>
              <a:rPr lang="zh-CN" sz="1400"/>
              <a:t>Class 3 : -95.79 + battery_power * 0.01 + int_memory * 0.03 + mobile_wt * -0.03 + n_cores * 0.05 + </a:t>
            </a:r>
            <a:r>
              <a:rPr lang="zh-CN" sz="1400">
                <a:solidFill>
                  <a:srgbClr val="FF0000"/>
                </a:solidFill>
              </a:rPr>
              <a:t>px_height * 0.01 + px_width * 0.01</a:t>
            </a:r>
            <a:r>
              <a:rPr lang="zh-CN" sz="1400"/>
              <a:t> + ram * 0.02 + sc_h * 0.07 + support_wifi * -0.24</a:t>
            </a:r>
            <a:endParaRPr sz="1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pic>
        <p:nvPicPr>
          <p:cNvPr id="325" name="Google Shape;325;p49"/>
          <p:cNvPicPr preferRelativeResize="0"/>
          <p:nvPr/>
        </p:nvPicPr>
        <p:blipFill>
          <a:blip r:embed="rId3">
            <a:alphaModFix/>
          </a:blip>
          <a:stretch>
            <a:fillRect/>
          </a:stretch>
        </p:blipFill>
        <p:spPr>
          <a:xfrm>
            <a:off x="1124526" y="239775"/>
            <a:ext cx="6894952" cy="4663949"/>
          </a:xfrm>
          <a:prstGeom prst="rect">
            <a:avLst/>
          </a:prstGeom>
          <a:noFill/>
          <a:ln>
            <a:noFill/>
          </a:ln>
        </p:spPr>
      </p:pic>
      <p:sp>
        <p:nvSpPr>
          <p:cNvPr id="326" name="Google Shape;326;p49"/>
          <p:cNvSpPr/>
          <p:nvPr/>
        </p:nvSpPr>
        <p:spPr>
          <a:xfrm>
            <a:off x="4964850" y="658225"/>
            <a:ext cx="771000" cy="489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9"/>
          <p:cNvSpPr/>
          <p:nvPr/>
        </p:nvSpPr>
        <p:spPr>
          <a:xfrm>
            <a:off x="6082825" y="2388400"/>
            <a:ext cx="1918200" cy="1401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50"/>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5.2 Logistic</a:t>
            </a:r>
            <a:endParaRPr/>
          </a:p>
        </p:txBody>
      </p:sp>
      <p:sp>
        <p:nvSpPr>
          <p:cNvPr id="333" name="Google Shape;333;p50"/>
          <p:cNvSpPr txBox="1"/>
          <p:nvPr>
            <p:ph idx="1" type="body"/>
          </p:nvPr>
        </p:nvSpPr>
        <p:spPr>
          <a:xfrm>
            <a:off x="729450" y="2078875"/>
            <a:ext cx="7688700" cy="1464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Logistic give coefficients and odds ratios of all the attributes which represent  some  knowledge  not  shown  by  SimpleLogistic.</a:t>
            </a:r>
            <a:endParaRPr sz="1800"/>
          </a:p>
          <a:p>
            <a:pPr indent="-342900" lvl="0" marL="457200" rtl="0" algn="l">
              <a:spcBef>
                <a:spcPts val="0"/>
              </a:spcBef>
              <a:spcAft>
                <a:spcPts val="0"/>
              </a:spcAft>
              <a:buSzPts val="1800"/>
              <a:buChar char="❏"/>
            </a:pPr>
            <a:r>
              <a:rPr lang="zh-CN" sz="1800"/>
              <a:t>The  odds  ratio  is  a  simple  and straightforward way to tell us how much each attribute affects a certain type of prediction.</a:t>
            </a:r>
            <a:endParaRPr sz="1800"/>
          </a:p>
          <a:p>
            <a:pPr indent="0" lvl="0" marL="457200" rtl="0" algn="l">
              <a:spcBef>
                <a:spcPts val="1600"/>
              </a:spcBef>
              <a:spcAft>
                <a:spcPts val="1600"/>
              </a:spcAft>
              <a:buNone/>
            </a:pPr>
            <a:r>
              <a:t/>
            </a:r>
            <a:endParaRPr sz="14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pic>
        <p:nvPicPr>
          <p:cNvPr id="338" name="Google Shape;338;p51"/>
          <p:cNvPicPr preferRelativeResize="0"/>
          <p:nvPr/>
        </p:nvPicPr>
        <p:blipFill>
          <a:blip r:embed="rId3">
            <a:alphaModFix/>
          </a:blip>
          <a:stretch>
            <a:fillRect/>
          </a:stretch>
        </p:blipFill>
        <p:spPr>
          <a:xfrm>
            <a:off x="961925" y="152400"/>
            <a:ext cx="7220162" cy="4838699"/>
          </a:xfrm>
          <a:prstGeom prst="rect">
            <a:avLst/>
          </a:prstGeom>
          <a:noFill/>
          <a:ln>
            <a:noFill/>
          </a:ln>
        </p:spPr>
      </p:pic>
      <p:sp>
        <p:nvSpPr>
          <p:cNvPr id="339" name="Google Shape;339;p51"/>
          <p:cNvSpPr/>
          <p:nvPr/>
        </p:nvSpPr>
        <p:spPr>
          <a:xfrm>
            <a:off x="968525" y="4391250"/>
            <a:ext cx="7137000" cy="338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1"/>
          <p:cNvSpPr/>
          <p:nvPr/>
        </p:nvSpPr>
        <p:spPr>
          <a:xfrm>
            <a:off x="968525" y="2333850"/>
            <a:ext cx="7137000" cy="195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1"/>
          <p:cNvSpPr/>
          <p:nvPr/>
        </p:nvSpPr>
        <p:spPr>
          <a:xfrm>
            <a:off x="968525" y="1952850"/>
            <a:ext cx="7137000" cy="195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1"/>
          <p:cNvSpPr/>
          <p:nvPr/>
        </p:nvSpPr>
        <p:spPr>
          <a:xfrm>
            <a:off x="968525" y="1419450"/>
            <a:ext cx="7137000" cy="195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1"/>
          <p:cNvSpPr/>
          <p:nvPr/>
        </p:nvSpPr>
        <p:spPr>
          <a:xfrm>
            <a:off x="968525" y="3095850"/>
            <a:ext cx="7137000" cy="338400"/>
          </a:xfrm>
          <a:prstGeom prst="rect">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499050" y="661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2.1 Data Description</a:t>
            </a:r>
            <a:endParaRPr/>
          </a:p>
        </p:txBody>
      </p:sp>
      <p:graphicFrame>
        <p:nvGraphicFramePr>
          <p:cNvPr id="111" name="Google Shape;111;p16"/>
          <p:cNvGraphicFramePr/>
          <p:nvPr/>
        </p:nvGraphicFramePr>
        <p:xfrm>
          <a:off x="1537000" y="1324925"/>
          <a:ext cx="3000000" cy="3000000"/>
        </p:xfrm>
        <a:graphic>
          <a:graphicData uri="http://schemas.openxmlformats.org/drawingml/2006/table">
            <a:tbl>
              <a:tblPr>
                <a:noFill/>
                <a:tableStyleId>{1C5C7843-5964-42E9-A33D-E0D31DC5A714}</a:tableStyleId>
              </a:tblPr>
              <a:tblGrid>
                <a:gridCol w="1228725"/>
                <a:gridCol w="857250"/>
                <a:gridCol w="714375"/>
                <a:gridCol w="1190625"/>
                <a:gridCol w="723900"/>
                <a:gridCol w="676275"/>
              </a:tblGrid>
              <a:tr h="334600">
                <a:tc>
                  <a:txBody>
                    <a:bodyPr>
                      <a:noAutofit/>
                    </a:bodyPr>
                    <a:lstStyle/>
                    <a:p>
                      <a:pPr indent="0" lvl="0" marL="0" rtl="0" algn="l">
                        <a:lnSpc>
                          <a:spcPct val="115000"/>
                        </a:lnSpc>
                        <a:spcBef>
                          <a:spcPts val="0"/>
                        </a:spcBef>
                        <a:spcAft>
                          <a:spcPts val="0"/>
                        </a:spcAft>
                        <a:buNone/>
                      </a:pPr>
                      <a:r>
                        <a:rPr lang="zh-CN"/>
                        <a:t>Attribute</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Type</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Mean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Std.deviation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min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max</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6100">
                <a:tc>
                  <a:txBody>
                    <a:bodyPr>
                      <a:noAutofit/>
                    </a:bodyPr>
                    <a:lstStyle/>
                    <a:p>
                      <a:pPr indent="0" lvl="0" marL="0" rtl="0" algn="l">
                        <a:lnSpc>
                          <a:spcPct val="115000"/>
                        </a:lnSpc>
                        <a:spcBef>
                          <a:spcPts val="0"/>
                        </a:spcBef>
                        <a:spcAft>
                          <a:spcPts val="0"/>
                        </a:spcAft>
                        <a:buNone/>
                      </a:pPr>
                      <a:r>
                        <a:rPr lang="zh-CN" sz="1050">
                          <a:solidFill>
                            <a:srgbClr val="47494D"/>
                          </a:solidFill>
                        </a:rPr>
                        <a:t>battery_power</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1.24k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439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501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blue</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0.49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74900">
                <a:tc>
                  <a:txBody>
                    <a:bodyPr>
                      <a:noAutofit/>
                    </a:bodyPr>
                    <a:lstStyle/>
                    <a:p>
                      <a:pPr indent="0" lvl="0" marL="0" rtl="0" algn="l">
                        <a:lnSpc>
                          <a:spcPct val="115000"/>
                        </a:lnSpc>
                        <a:spcBef>
                          <a:spcPts val="0"/>
                        </a:spcBef>
                        <a:spcAft>
                          <a:spcPts val="0"/>
                        </a:spcAft>
                        <a:buNone/>
                      </a:pPr>
                      <a:r>
                        <a:rPr lang="zh-CN" sz="1050">
                          <a:solidFill>
                            <a:srgbClr val="47494D"/>
                          </a:solidFill>
                        </a:rPr>
                        <a:t>clock_speed</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1.52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0.82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3</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dual_sim</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fc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4.31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4.34</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four_g</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int_memory</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32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18.1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64</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m_dep</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0.29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mobile_wt</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140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35.4</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80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200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bl>
          </a:graphicData>
        </a:graphic>
      </p:graphicFrame>
      <p:graphicFrame>
        <p:nvGraphicFramePr>
          <p:cNvPr id="112" name="Google Shape;112;p16"/>
          <p:cNvGraphicFramePr/>
          <p:nvPr/>
        </p:nvGraphicFramePr>
        <p:xfrm>
          <a:off x="1537000" y="4223150"/>
          <a:ext cx="3000000" cy="3000000"/>
        </p:xfrm>
        <a:graphic>
          <a:graphicData uri="http://schemas.openxmlformats.org/drawingml/2006/table">
            <a:tbl>
              <a:tblPr>
                <a:noFill/>
                <a:tableStyleId>{1C5C7843-5964-42E9-A33D-E0D31DC5A714}</a:tableStyleId>
              </a:tblPr>
              <a:tblGrid>
                <a:gridCol w="1228725"/>
                <a:gridCol w="857250"/>
                <a:gridCol w="714375"/>
                <a:gridCol w="1190625"/>
                <a:gridCol w="723900"/>
                <a:gridCol w="676275"/>
              </a:tblGrid>
              <a:tr h="282900">
                <a:tc>
                  <a:txBody>
                    <a:bodyPr>
                      <a:noAutofit/>
                    </a:bodyPr>
                    <a:lstStyle/>
                    <a:p>
                      <a:pPr indent="0" lvl="0" marL="0" rtl="0" algn="l">
                        <a:lnSpc>
                          <a:spcPct val="115000"/>
                        </a:lnSpc>
                        <a:spcBef>
                          <a:spcPts val="0"/>
                        </a:spcBef>
                        <a:spcAft>
                          <a:spcPts val="0"/>
                        </a:spcAft>
                        <a:buNone/>
                      </a:pPr>
                      <a:r>
                        <a:rPr lang="zh-CN" sz="1050">
                          <a:solidFill>
                            <a:srgbClr val="47494D"/>
                          </a:solidFill>
                        </a:rPr>
                        <a:t>wifi</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bl>
          </a:graphicData>
        </a:graphic>
      </p:graphicFrame>
      <p:graphicFrame>
        <p:nvGraphicFramePr>
          <p:cNvPr id="113" name="Google Shape;113;p16"/>
          <p:cNvGraphicFramePr/>
          <p:nvPr/>
        </p:nvGraphicFramePr>
        <p:xfrm>
          <a:off x="1537000" y="4506050"/>
          <a:ext cx="3000000" cy="3000000"/>
        </p:xfrm>
        <a:graphic>
          <a:graphicData uri="http://schemas.openxmlformats.org/drawingml/2006/table">
            <a:tbl>
              <a:tblPr>
                <a:noFill/>
                <a:tableStyleId>{1C5C7843-5964-42E9-A33D-E0D31DC5A714}</a:tableStyleId>
              </a:tblPr>
              <a:tblGrid>
                <a:gridCol w="1228725"/>
                <a:gridCol w="857250"/>
                <a:gridCol w="714375"/>
                <a:gridCol w="1190625"/>
                <a:gridCol w="723900"/>
                <a:gridCol w="676275"/>
              </a:tblGrid>
              <a:tr h="295275">
                <a:tc>
                  <a:txBody>
                    <a:bodyPr>
                      <a:noAutofit/>
                    </a:bodyPr>
                    <a:lstStyle/>
                    <a:p>
                      <a:pPr indent="0" lvl="0" marL="0" rtl="0" algn="l">
                        <a:lnSpc>
                          <a:spcPct val="115000"/>
                        </a:lnSpc>
                        <a:spcBef>
                          <a:spcPts val="0"/>
                        </a:spcBef>
                        <a:spcAft>
                          <a:spcPts val="0"/>
                        </a:spcAft>
                        <a:buNone/>
                      </a:pPr>
                      <a:r>
                        <a:rPr lang="zh-CN" sz="1050">
                          <a:solidFill>
                            <a:srgbClr val="47494D"/>
                          </a:solidFill>
                        </a:rPr>
                        <a:t>touch_screen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pic>
        <p:nvPicPr>
          <p:cNvPr id="348" name="Google Shape;348;p52"/>
          <p:cNvPicPr preferRelativeResize="0"/>
          <p:nvPr/>
        </p:nvPicPr>
        <p:blipFill>
          <a:blip r:embed="rId3">
            <a:alphaModFix/>
          </a:blip>
          <a:stretch>
            <a:fillRect/>
          </a:stretch>
        </p:blipFill>
        <p:spPr>
          <a:xfrm>
            <a:off x="704488" y="152400"/>
            <a:ext cx="7735025" cy="4838700"/>
          </a:xfrm>
          <a:prstGeom prst="rect">
            <a:avLst/>
          </a:prstGeom>
          <a:noFill/>
          <a:ln>
            <a:noFill/>
          </a:ln>
        </p:spPr>
      </p:pic>
      <p:sp>
        <p:nvSpPr>
          <p:cNvPr id="349" name="Google Shape;349;p52"/>
          <p:cNvSpPr/>
          <p:nvPr/>
        </p:nvSpPr>
        <p:spPr>
          <a:xfrm>
            <a:off x="739925" y="4308150"/>
            <a:ext cx="7538400" cy="581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2"/>
          <p:cNvSpPr/>
          <p:nvPr/>
        </p:nvSpPr>
        <p:spPr>
          <a:xfrm>
            <a:off x="739925" y="1774275"/>
            <a:ext cx="7538400" cy="365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2"/>
          <p:cNvSpPr/>
          <p:nvPr/>
        </p:nvSpPr>
        <p:spPr>
          <a:xfrm>
            <a:off x="739925" y="1183950"/>
            <a:ext cx="7538400" cy="375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2"/>
          <p:cNvSpPr/>
          <p:nvPr/>
        </p:nvSpPr>
        <p:spPr>
          <a:xfrm>
            <a:off x="712825" y="2354700"/>
            <a:ext cx="7538400" cy="216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2"/>
          <p:cNvSpPr/>
          <p:nvPr/>
        </p:nvSpPr>
        <p:spPr>
          <a:xfrm>
            <a:off x="712825" y="2735700"/>
            <a:ext cx="7538400" cy="216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pic>
        <p:nvPicPr>
          <p:cNvPr id="358" name="Google Shape;358;p53"/>
          <p:cNvPicPr preferRelativeResize="0"/>
          <p:nvPr/>
        </p:nvPicPr>
        <p:blipFill>
          <a:blip r:embed="rId3">
            <a:alphaModFix/>
          </a:blip>
          <a:stretch>
            <a:fillRect/>
          </a:stretch>
        </p:blipFill>
        <p:spPr>
          <a:xfrm>
            <a:off x="791450" y="152400"/>
            <a:ext cx="7561108" cy="4838698"/>
          </a:xfrm>
          <a:prstGeom prst="rect">
            <a:avLst/>
          </a:prstGeom>
          <a:noFill/>
          <a:ln>
            <a:noFill/>
          </a:ln>
        </p:spPr>
      </p:pic>
      <p:sp>
        <p:nvSpPr>
          <p:cNvPr id="359" name="Google Shape;359;p53"/>
          <p:cNvSpPr/>
          <p:nvPr/>
        </p:nvSpPr>
        <p:spPr>
          <a:xfrm>
            <a:off x="4899475" y="591325"/>
            <a:ext cx="825900" cy="459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3"/>
          <p:cNvSpPr/>
          <p:nvPr/>
        </p:nvSpPr>
        <p:spPr>
          <a:xfrm>
            <a:off x="6093700" y="2480125"/>
            <a:ext cx="2062800" cy="1199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54"/>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5.3 </a:t>
            </a:r>
            <a:r>
              <a:rPr lang="zh-CN"/>
              <a:t>Comparison</a:t>
            </a:r>
            <a:endParaRPr/>
          </a:p>
        </p:txBody>
      </p:sp>
      <p:sp>
        <p:nvSpPr>
          <p:cNvPr id="366" name="Google Shape;366;p54"/>
          <p:cNvSpPr txBox="1"/>
          <p:nvPr>
            <p:ph idx="1" type="body"/>
          </p:nvPr>
        </p:nvSpPr>
        <p:spPr>
          <a:xfrm>
            <a:off x="774650" y="1690400"/>
            <a:ext cx="7688700" cy="2760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Logistic has better performance than SimpleLogistic </a:t>
            </a:r>
            <a:endParaRPr sz="1800"/>
          </a:p>
          <a:p>
            <a:pPr indent="-330200" lvl="1" marL="914400" rtl="0" algn="l">
              <a:spcBef>
                <a:spcPts val="0"/>
              </a:spcBef>
              <a:spcAft>
                <a:spcPts val="0"/>
              </a:spcAft>
              <a:buSzPts val="1600"/>
              <a:buChar char="❏"/>
            </a:pPr>
            <a:r>
              <a:rPr lang="zh-CN" sz="1600"/>
              <a:t>T</a:t>
            </a:r>
            <a:r>
              <a:rPr lang="zh-CN" sz="1600"/>
              <a:t>he accuracy of Logistic is a bit higher.</a:t>
            </a:r>
            <a:endParaRPr sz="1600"/>
          </a:p>
          <a:p>
            <a:pPr indent="-330200" lvl="1" marL="914400" rtl="0" algn="l">
              <a:spcBef>
                <a:spcPts val="0"/>
              </a:spcBef>
              <a:spcAft>
                <a:spcPts val="0"/>
              </a:spcAft>
              <a:buSzPts val="1600"/>
              <a:buChar char="❏"/>
            </a:pPr>
            <a:r>
              <a:rPr lang="zh-CN" sz="1600"/>
              <a:t>For SimpleLogistic model, the relative absolute error and mean absolute error is higher,so the stability of it is worse than Logistic.</a:t>
            </a:r>
            <a:endParaRPr sz="1600"/>
          </a:p>
          <a:p>
            <a:pPr indent="-330200" lvl="1" marL="914400" rtl="0" algn="l">
              <a:spcBef>
                <a:spcPts val="0"/>
              </a:spcBef>
              <a:spcAft>
                <a:spcPts val="0"/>
              </a:spcAft>
              <a:buSzPts val="1600"/>
              <a:buChar char="❏"/>
            </a:pPr>
            <a:r>
              <a:rPr lang="zh-CN" sz="1600"/>
              <a:t>SimpleLogistic  model  has  a  built-in  attribute  selection  which  may  let  the  model  to ignore some special attributes, e.g. the clock speed for Class 0.</a:t>
            </a:r>
            <a:endParaRPr sz="1600"/>
          </a:p>
          <a:p>
            <a:pPr indent="-330200" lvl="1" marL="914400" rtl="0" algn="l">
              <a:spcBef>
                <a:spcPts val="0"/>
              </a:spcBef>
              <a:spcAft>
                <a:spcPts val="0"/>
              </a:spcAft>
              <a:buSzPts val="1600"/>
              <a:buChar char="❏"/>
            </a:pPr>
            <a:r>
              <a:rPr lang="zh-CN" sz="1600"/>
              <a:t>The Margin Curve of Logistic model is better than SimpleLogistic.</a:t>
            </a:r>
            <a:endParaRPr sz="1600"/>
          </a:p>
        </p:txBody>
      </p:sp>
      <p:pic>
        <p:nvPicPr>
          <p:cNvPr id="367" name="Google Shape;367;p54"/>
          <p:cNvPicPr preferRelativeResize="0"/>
          <p:nvPr/>
        </p:nvPicPr>
        <p:blipFill>
          <a:blip r:embed="rId3">
            <a:alphaModFix/>
          </a:blip>
          <a:stretch>
            <a:fillRect/>
          </a:stretch>
        </p:blipFill>
        <p:spPr>
          <a:xfrm>
            <a:off x="471700" y="1320449"/>
            <a:ext cx="8248825" cy="3411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5"/>
          <p:cNvSpPr txBox="1"/>
          <p:nvPr>
            <p:ph type="title"/>
          </p:nvPr>
        </p:nvSpPr>
        <p:spPr>
          <a:xfrm>
            <a:off x="727650" y="670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6. Prediction&amp;Conclution</a:t>
            </a:r>
            <a:endParaRPr/>
          </a:p>
        </p:txBody>
      </p:sp>
      <p:pic>
        <p:nvPicPr>
          <p:cNvPr id="373" name="Google Shape;373;p55"/>
          <p:cNvPicPr preferRelativeResize="0"/>
          <p:nvPr/>
        </p:nvPicPr>
        <p:blipFill>
          <a:blip r:embed="rId3">
            <a:alphaModFix/>
          </a:blip>
          <a:stretch>
            <a:fillRect/>
          </a:stretch>
        </p:blipFill>
        <p:spPr>
          <a:xfrm>
            <a:off x="453050" y="1283800"/>
            <a:ext cx="8567752" cy="1479525"/>
          </a:xfrm>
          <a:prstGeom prst="rect">
            <a:avLst/>
          </a:prstGeom>
          <a:noFill/>
          <a:ln>
            <a:noFill/>
          </a:ln>
        </p:spPr>
      </p:pic>
      <p:sp>
        <p:nvSpPr>
          <p:cNvPr id="374" name="Google Shape;374;p55"/>
          <p:cNvSpPr txBox="1"/>
          <p:nvPr/>
        </p:nvSpPr>
        <p:spPr>
          <a:xfrm>
            <a:off x="386050" y="4152875"/>
            <a:ext cx="274500" cy="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375" name="Google Shape;375;p55"/>
          <p:cNvPicPr preferRelativeResize="0"/>
          <p:nvPr/>
        </p:nvPicPr>
        <p:blipFill>
          <a:blip r:embed="rId4">
            <a:alphaModFix/>
          </a:blip>
          <a:stretch>
            <a:fillRect/>
          </a:stretch>
        </p:blipFill>
        <p:spPr>
          <a:xfrm>
            <a:off x="0" y="2956877"/>
            <a:ext cx="9144000" cy="1864747"/>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56"/>
          <p:cNvSpPr txBox="1"/>
          <p:nvPr>
            <p:ph type="ctrTitle"/>
          </p:nvPr>
        </p:nvSpPr>
        <p:spPr>
          <a:xfrm>
            <a:off x="3122400" y="2119350"/>
            <a:ext cx="2899200" cy="90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Thank You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4990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2.1 Data Description</a:t>
            </a:r>
            <a:endParaRPr/>
          </a:p>
        </p:txBody>
      </p:sp>
      <p:graphicFrame>
        <p:nvGraphicFramePr>
          <p:cNvPr id="119" name="Google Shape;119;p17"/>
          <p:cNvGraphicFramePr/>
          <p:nvPr/>
        </p:nvGraphicFramePr>
        <p:xfrm>
          <a:off x="1537000" y="1472850"/>
          <a:ext cx="3000000" cy="3000000"/>
        </p:xfrm>
        <a:graphic>
          <a:graphicData uri="http://schemas.openxmlformats.org/drawingml/2006/table">
            <a:tbl>
              <a:tblPr>
                <a:noFill/>
                <a:tableStyleId>{1C5C7843-5964-42E9-A33D-E0D31DC5A714}</a:tableStyleId>
              </a:tblPr>
              <a:tblGrid>
                <a:gridCol w="1228725"/>
                <a:gridCol w="857250"/>
                <a:gridCol w="714375"/>
                <a:gridCol w="1190625"/>
                <a:gridCol w="723900"/>
                <a:gridCol w="709900"/>
              </a:tblGrid>
              <a:tr h="334600">
                <a:tc>
                  <a:txBody>
                    <a:bodyPr>
                      <a:noAutofit/>
                    </a:bodyPr>
                    <a:lstStyle/>
                    <a:p>
                      <a:pPr indent="0" lvl="0" marL="0" rtl="0" algn="l">
                        <a:lnSpc>
                          <a:spcPct val="115000"/>
                        </a:lnSpc>
                        <a:spcBef>
                          <a:spcPts val="0"/>
                        </a:spcBef>
                        <a:spcAft>
                          <a:spcPts val="0"/>
                        </a:spcAft>
                        <a:buNone/>
                      </a:pPr>
                      <a:r>
                        <a:rPr lang="zh-CN"/>
                        <a:t>Attribute</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Type</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Mean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Std.deviation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min</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a:t>max</a:t>
                      </a:r>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6125">
                <a:tc>
                  <a:txBody>
                    <a:bodyPr>
                      <a:noAutofit/>
                    </a:bodyPr>
                    <a:lstStyle/>
                    <a:p>
                      <a:pPr indent="0" lvl="0" marL="0" rtl="0" algn="l">
                        <a:lnSpc>
                          <a:spcPct val="115000"/>
                        </a:lnSpc>
                        <a:spcBef>
                          <a:spcPts val="0"/>
                        </a:spcBef>
                        <a:spcAft>
                          <a:spcPts val="0"/>
                        </a:spcAft>
                        <a:buNone/>
                      </a:pPr>
                      <a:r>
                        <a:rPr lang="zh-CN" sz="1050">
                          <a:solidFill>
                            <a:srgbClr val="47494D"/>
                          </a:solidFill>
                        </a:rPr>
                        <a:t>n_cores</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4.52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2.29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8</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pc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9.92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6.06</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30100">
                <a:tc>
                  <a:txBody>
                    <a:bodyPr>
                      <a:noAutofit/>
                    </a:bodyPr>
                    <a:lstStyle/>
                    <a:p>
                      <a:pPr indent="0" lvl="0" marL="0" rtl="0" algn="l">
                        <a:lnSpc>
                          <a:spcPct val="115000"/>
                        </a:lnSpc>
                        <a:spcBef>
                          <a:spcPts val="0"/>
                        </a:spcBef>
                        <a:spcAft>
                          <a:spcPts val="0"/>
                        </a:spcAft>
                        <a:buNone/>
                      </a:pPr>
                      <a:r>
                        <a:rPr lang="zh-CN" sz="1050">
                          <a:solidFill>
                            <a:srgbClr val="47494D"/>
                          </a:solidFill>
                        </a:rPr>
                        <a:t>px_height</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645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444</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1.96k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px_width</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1.25k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432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500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ram</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2.12k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1.08k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256</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4k</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sc_h</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12.3</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4.21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19</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sc_w</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5.77</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4.36</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18</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talk_time</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5.46</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20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r h="282900">
                <a:tc>
                  <a:txBody>
                    <a:bodyPr>
                      <a:noAutofit/>
                    </a:bodyPr>
                    <a:lstStyle/>
                    <a:p>
                      <a:pPr indent="0" lvl="0" marL="0" rtl="0" algn="l">
                        <a:lnSpc>
                          <a:spcPct val="115000"/>
                        </a:lnSpc>
                        <a:spcBef>
                          <a:spcPts val="0"/>
                        </a:spcBef>
                        <a:spcAft>
                          <a:spcPts val="0"/>
                        </a:spcAft>
                        <a:buNone/>
                      </a:pPr>
                      <a:r>
                        <a:rPr lang="zh-CN" sz="1050">
                          <a:solidFill>
                            <a:srgbClr val="47494D"/>
                          </a:solidFill>
                        </a:rPr>
                        <a:t>three_g</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Boolean</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0.76</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0.43</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bl>
          </a:graphicData>
        </a:graphic>
      </p:graphicFrame>
      <p:graphicFrame>
        <p:nvGraphicFramePr>
          <p:cNvPr id="120" name="Google Shape;120;p17"/>
          <p:cNvGraphicFramePr/>
          <p:nvPr/>
        </p:nvGraphicFramePr>
        <p:xfrm>
          <a:off x="1536988" y="4371100"/>
          <a:ext cx="3000000" cy="3000000"/>
        </p:xfrm>
        <a:graphic>
          <a:graphicData uri="http://schemas.openxmlformats.org/drawingml/2006/table">
            <a:tbl>
              <a:tblPr>
                <a:noFill/>
                <a:tableStyleId>{1C5C7843-5964-42E9-A33D-E0D31DC5A714}</a:tableStyleId>
              </a:tblPr>
              <a:tblGrid>
                <a:gridCol w="1228725"/>
                <a:gridCol w="857250"/>
                <a:gridCol w="714375"/>
                <a:gridCol w="1190625"/>
                <a:gridCol w="723900"/>
                <a:gridCol w="709900"/>
              </a:tblGrid>
              <a:tr h="314950">
                <a:tc>
                  <a:txBody>
                    <a:bodyPr>
                      <a:noAutofit/>
                    </a:bodyPr>
                    <a:lstStyle/>
                    <a:p>
                      <a:pPr indent="0" lvl="0" marL="0" rtl="0" algn="l">
                        <a:lnSpc>
                          <a:spcPct val="115000"/>
                        </a:lnSpc>
                        <a:spcBef>
                          <a:spcPts val="0"/>
                        </a:spcBef>
                        <a:spcAft>
                          <a:spcPts val="0"/>
                        </a:spcAft>
                        <a:buNone/>
                      </a:pPr>
                      <a:r>
                        <a:rPr lang="zh-CN" sz="1050">
                          <a:solidFill>
                            <a:srgbClr val="47494D"/>
                          </a:solidFill>
                        </a:rPr>
                        <a:t>price_range</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Numeric</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1.5</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1.12</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0</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zh-CN" sz="1050">
                          <a:solidFill>
                            <a:srgbClr val="47494D"/>
                          </a:solidFill>
                        </a:rPr>
                        <a:t>3</a:t>
                      </a:r>
                      <a:endParaRPr sz="1050">
                        <a:solidFill>
                          <a:srgbClr val="47494D"/>
                        </a:solidFill>
                      </a:endParaRPr>
                    </a:p>
                  </a:txBody>
                  <a:tcPr marT="50800" marB="50800" marR="50800" marL="50800">
                    <a:lnL cap="flat" cmpd="sng" w="12650">
                      <a:solidFill>
                        <a:srgbClr val="A3A3A3"/>
                      </a:solidFill>
                      <a:prstDash val="solid"/>
                      <a:round/>
                      <a:headEnd len="sm" w="sm" type="none"/>
                      <a:tailEnd len="sm" w="sm" type="none"/>
                    </a:lnL>
                    <a:lnR cap="flat" cmpd="sng" w="12650">
                      <a:solidFill>
                        <a:srgbClr val="A3A3A3"/>
                      </a:solidFill>
                      <a:prstDash val="solid"/>
                      <a:round/>
                      <a:headEnd len="sm" w="sm" type="none"/>
                      <a:tailEnd len="sm" w="sm" type="none"/>
                    </a:lnR>
                    <a:lnT cap="flat" cmpd="sng" w="12650">
                      <a:solidFill>
                        <a:srgbClr val="A3A3A3"/>
                      </a:solidFill>
                      <a:prstDash val="solid"/>
                      <a:round/>
                      <a:headEnd len="sm" w="sm" type="none"/>
                      <a:tailEnd len="sm" w="sm" type="none"/>
                    </a:lnT>
                    <a:lnB cap="flat" cmpd="sng" w="12650">
                      <a:solidFill>
                        <a:srgbClr val="A3A3A3"/>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2.1 Data Description</a:t>
            </a:r>
            <a:endParaRPr/>
          </a:p>
          <a:p>
            <a:pPr indent="0" lvl="0" marL="0" rtl="0" algn="l">
              <a:spcBef>
                <a:spcPts val="0"/>
              </a:spcBef>
              <a:spcAft>
                <a:spcPts val="0"/>
              </a:spcAft>
              <a:buNone/>
            </a:pPr>
            <a:r>
              <a:t/>
            </a:r>
            <a:endParaRPr/>
          </a:p>
        </p:txBody>
      </p:sp>
      <p:pic>
        <p:nvPicPr>
          <p:cNvPr id="126" name="Google Shape;126;p18"/>
          <p:cNvPicPr preferRelativeResize="0"/>
          <p:nvPr/>
        </p:nvPicPr>
        <p:blipFill>
          <a:blip r:embed="rId3">
            <a:alphaModFix/>
          </a:blip>
          <a:stretch>
            <a:fillRect/>
          </a:stretch>
        </p:blipFill>
        <p:spPr>
          <a:xfrm>
            <a:off x="1919488" y="1701450"/>
            <a:ext cx="5308624" cy="2984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19"/>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2.1 Data Description</a:t>
            </a:r>
            <a:endParaRPr/>
          </a:p>
          <a:p>
            <a:pPr indent="0" lvl="0" marL="0" rtl="0" algn="l">
              <a:spcBef>
                <a:spcPts val="0"/>
              </a:spcBef>
              <a:spcAft>
                <a:spcPts val="0"/>
              </a:spcAft>
              <a:buNone/>
            </a:pPr>
            <a:r>
              <a:t/>
            </a:r>
            <a:endParaRPr/>
          </a:p>
        </p:txBody>
      </p:sp>
      <p:pic>
        <p:nvPicPr>
          <p:cNvPr id="132" name="Google Shape;132;p19"/>
          <p:cNvPicPr preferRelativeResize="0"/>
          <p:nvPr/>
        </p:nvPicPr>
        <p:blipFill>
          <a:blip r:embed="rId3">
            <a:alphaModFix/>
          </a:blip>
          <a:stretch>
            <a:fillRect/>
          </a:stretch>
        </p:blipFill>
        <p:spPr>
          <a:xfrm>
            <a:off x="2023000" y="1234300"/>
            <a:ext cx="5097498" cy="3909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5008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2.1 Data description</a:t>
            </a:r>
            <a:endParaRPr/>
          </a:p>
        </p:txBody>
      </p:sp>
      <p:pic>
        <p:nvPicPr>
          <p:cNvPr id="138" name="Google Shape;138;p20"/>
          <p:cNvPicPr preferRelativeResize="0"/>
          <p:nvPr/>
        </p:nvPicPr>
        <p:blipFill>
          <a:blip r:embed="rId3">
            <a:alphaModFix/>
          </a:blip>
          <a:stretch>
            <a:fillRect/>
          </a:stretch>
        </p:blipFill>
        <p:spPr>
          <a:xfrm>
            <a:off x="1767324" y="1504425"/>
            <a:ext cx="5609351" cy="34294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500850" y="7090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2.2 Data cleaning</a:t>
            </a:r>
            <a:endParaRPr/>
          </a:p>
        </p:txBody>
      </p:sp>
      <p:sp>
        <p:nvSpPr>
          <p:cNvPr id="144" name="Google Shape;144;p21"/>
          <p:cNvSpPr txBox="1"/>
          <p:nvPr>
            <p:ph idx="1" type="body"/>
          </p:nvPr>
        </p:nvSpPr>
        <p:spPr>
          <a:xfrm>
            <a:off x="729450" y="15454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b="1" lang="zh-CN"/>
              <a:t>add missing data(There is no missing data in our data)</a:t>
            </a:r>
            <a:endParaRPr b="1"/>
          </a:p>
          <a:p>
            <a:pPr indent="-311150" lvl="0" marL="457200" rtl="0" algn="l">
              <a:spcBef>
                <a:spcPts val="0"/>
              </a:spcBef>
              <a:spcAft>
                <a:spcPts val="0"/>
              </a:spcAft>
              <a:buSzPts val="1300"/>
              <a:buAutoNum type="arabicPeriod"/>
            </a:pPr>
            <a:r>
              <a:rPr b="1" lang="zh-CN"/>
              <a:t>delete noise instance</a:t>
            </a:r>
            <a:endParaRPr b="1"/>
          </a:p>
          <a:p>
            <a:pPr indent="0" lvl="0" marL="457200" rtl="0" algn="l">
              <a:spcBef>
                <a:spcPts val="1600"/>
              </a:spcBef>
              <a:spcAft>
                <a:spcPts val="0"/>
              </a:spcAft>
              <a:buNone/>
            </a:pPr>
            <a:r>
              <a:rPr lang="zh-CN"/>
              <a:t>delete the instance whose </a:t>
            </a:r>
            <a:endParaRPr/>
          </a:p>
          <a:p>
            <a:pPr indent="0" lvl="0" marL="457200" rtl="0" algn="l">
              <a:spcBef>
                <a:spcPts val="1600"/>
              </a:spcBef>
              <a:spcAft>
                <a:spcPts val="0"/>
              </a:spcAft>
              <a:buNone/>
            </a:pPr>
            <a:r>
              <a:rPr lang="zh-CN"/>
              <a:t>screen width &lt; 1 cm.</a:t>
            </a:r>
            <a:endParaRPr/>
          </a:p>
          <a:p>
            <a:pPr indent="0" lvl="0" marL="457200" rtl="0" algn="l">
              <a:spcBef>
                <a:spcPts val="1600"/>
              </a:spcBef>
              <a:spcAft>
                <a:spcPts val="1600"/>
              </a:spcAft>
              <a:buNone/>
            </a:pPr>
            <a:r>
              <a:t/>
            </a:r>
            <a:endParaRPr/>
          </a:p>
        </p:txBody>
      </p:sp>
      <p:pic>
        <p:nvPicPr>
          <p:cNvPr id="145" name="Google Shape;145;p21"/>
          <p:cNvPicPr preferRelativeResize="0"/>
          <p:nvPr/>
        </p:nvPicPr>
        <p:blipFill>
          <a:blip r:embed="rId3">
            <a:alphaModFix/>
          </a:blip>
          <a:stretch>
            <a:fillRect/>
          </a:stretch>
        </p:blipFill>
        <p:spPr>
          <a:xfrm>
            <a:off x="4004071" y="2165050"/>
            <a:ext cx="4617904" cy="2479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